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5"/>
  </p:notesMasterIdLst>
  <p:handoutMasterIdLst>
    <p:handoutMasterId r:id="rId66"/>
  </p:handoutMasterIdLst>
  <p:sldIdLst>
    <p:sldId id="258" r:id="rId2"/>
    <p:sldId id="338" r:id="rId3"/>
    <p:sldId id="512" r:id="rId4"/>
    <p:sldId id="513" r:id="rId5"/>
    <p:sldId id="530" r:id="rId6"/>
    <p:sldId id="515" r:id="rId7"/>
    <p:sldId id="520" r:id="rId8"/>
    <p:sldId id="522" r:id="rId9"/>
    <p:sldId id="517" r:id="rId10"/>
    <p:sldId id="523" r:id="rId11"/>
    <p:sldId id="518" r:id="rId12"/>
    <p:sldId id="524" r:id="rId13"/>
    <p:sldId id="552" r:id="rId14"/>
    <p:sldId id="525" r:id="rId15"/>
    <p:sldId id="531" r:id="rId16"/>
    <p:sldId id="554" r:id="rId17"/>
    <p:sldId id="553" r:id="rId18"/>
    <p:sldId id="526" r:id="rId19"/>
    <p:sldId id="532" r:id="rId20"/>
    <p:sldId id="533" r:id="rId21"/>
    <p:sldId id="539" r:id="rId22"/>
    <p:sldId id="534" r:id="rId23"/>
    <p:sldId id="556" r:id="rId24"/>
    <p:sldId id="535" r:id="rId25"/>
    <p:sldId id="537" r:id="rId26"/>
    <p:sldId id="540" r:id="rId27"/>
    <p:sldId id="541" r:id="rId28"/>
    <p:sldId id="542" r:id="rId29"/>
    <p:sldId id="538" r:id="rId30"/>
    <p:sldId id="558" r:id="rId31"/>
    <p:sldId id="557" r:id="rId32"/>
    <p:sldId id="528" r:id="rId33"/>
    <p:sldId id="543" r:id="rId34"/>
    <p:sldId id="544" r:id="rId35"/>
    <p:sldId id="545" r:id="rId36"/>
    <p:sldId id="546" r:id="rId37"/>
    <p:sldId id="547" r:id="rId38"/>
    <p:sldId id="548" r:id="rId39"/>
    <p:sldId id="549" r:id="rId40"/>
    <p:sldId id="550" r:id="rId41"/>
    <p:sldId id="551" r:id="rId42"/>
    <p:sldId id="559" r:id="rId43"/>
    <p:sldId id="425" r:id="rId44"/>
    <p:sldId id="475" r:id="rId45"/>
    <p:sldId id="509" r:id="rId46"/>
    <p:sldId id="510" r:id="rId47"/>
    <p:sldId id="511" r:id="rId48"/>
    <p:sldId id="393" r:id="rId49"/>
    <p:sldId id="394" r:id="rId50"/>
    <p:sldId id="395" r:id="rId51"/>
    <p:sldId id="482" r:id="rId52"/>
    <p:sldId id="396" r:id="rId53"/>
    <p:sldId id="397" r:id="rId54"/>
    <p:sldId id="477" r:id="rId55"/>
    <p:sldId id="399" r:id="rId56"/>
    <p:sldId id="481" r:id="rId57"/>
    <p:sldId id="398" r:id="rId58"/>
    <p:sldId id="400" r:id="rId59"/>
    <p:sldId id="426" r:id="rId60"/>
    <p:sldId id="401" r:id="rId61"/>
    <p:sldId id="483" r:id="rId62"/>
    <p:sldId id="403" r:id="rId63"/>
    <p:sldId id="424" r:id="rId64"/>
  </p:sldIdLst>
  <p:sldSz cx="11879263" cy="7921625"/>
  <p:notesSz cx="7099300" cy="10234613"/>
  <p:custDataLst>
    <p:tags r:id="rId67"/>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14"/>
    <p:restoredTop sz="74802" autoAdjust="0"/>
  </p:normalViewPr>
  <p:slideViewPr>
    <p:cSldViewPr>
      <p:cViewPr varScale="1">
        <p:scale>
          <a:sx n="112" d="100"/>
          <a:sy n="112" d="100"/>
        </p:scale>
        <p:origin x="1888"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every node should contribute as source node for a mention m, if we assume that only one interpretation can be correct. First, we exclude nodes that are “competing” for the interpretation of the text mention. Second for multiple nodes related to the some other entity mention, we select only the contribution of the one that has the highest value. In this way we favor a unique interpretation for mentions. </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improve the method, one can add a general popularity measure to weight the contributions of source nodes.This will favor popular nodes, which is beneficial if little information is available for disambiguation. Then it is better to choose a popular candidate since chances that this is correct are higher. One of possible choice of a popularity score could be the number of links a node has in the knowledge base.</a:t>
            </a:r>
          </a:p>
        </p:txBody>
      </p:sp>
      <p:sp>
        <p:nvSpPr>
          <p:cNvPr id="4" name="Slide Number Placeholder 3"/>
          <p:cNvSpPr>
            <a:spLocks noGrp="1"/>
          </p:cNvSpPr>
          <p:nvPr>
            <p:ph type="sldNum" sz="quarter" idx="5"/>
          </p:nvPr>
        </p:nvSpPr>
        <p:spPr/>
        <p:txBody>
          <a:bodyPr/>
          <a:lstStyle/>
          <a:p>
            <a:fld id="{E6C47E0B-2958-48CC-BA4E-C350203CF107}" type="slidenum">
              <a:rPr lang="en-US"/>
              <a:pPr/>
              <a:t>14</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Experimental results show that the method works relatively will,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15</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second inference task in knowledge bases, after entities have been disambiguated, is to assign to the entities correct attribute values. For discrete attributes this problem an be understood as a classification problem. This question has, for example, been studied for classifying users in a social network with respect to their stance or emotion towards a specific topic.</a:t>
            </a:r>
          </a:p>
          <a:p>
            <a:endParaRPr lang="en-US"/>
          </a:p>
          <a:p>
            <a:r>
              <a:rPr lang="en-US"/>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3073900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20</a:t>
            </a:fld>
            <a:endParaRPr lang="en-US"/>
          </a:p>
        </p:txBody>
      </p:sp>
    </p:spTree>
    <p:extLst>
      <p:ext uri="{BB962C8B-B14F-4D97-AF65-F5344CB8AC3E}">
        <p14:creationId xmlns:p14="http://schemas.microsoft.com/office/powerpoint/2010/main" val="405097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lable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270929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369866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428039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a:t> that depends on the vertice</a:t>
                </a:r>
              </a:p>
              <a:p>
                <a:pPr marL="285750" indent="-285750">
                  <a:buFontTx/>
                  <a:buChar char="-"/>
                </a:pPr>
                <a:r>
                  <a:rPr lang="en-US"/>
                  <a:t>For all vertices the propogation process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endParaRPr lang="en-US"/>
              </a:p>
              <a:p>
                <a:pPr marL="285750" indent="-285750">
                  <a:buFontTx/>
                  <a:buChar char="-"/>
                </a:pPr>
                <a:r>
                  <a:rPr lang="en-US"/>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10758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306960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entities in a text have been recognized, one would link them to their corresponding counter-parts in a knowledgebase. So entitiy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39871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3213622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general, knowledge bases are incomplete. Thus there is a significant interest in completing in particular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33</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tackle this problem, we come back to an observation that we had made for word embeddings. We found that (in some cases) relationships seem to be encoded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observation can be formally described in two different ways. We could say, that the differences of entity vectors that are in a relationship should result in similar values. Alternatively, we sould also say, that there must be some vector that represents the relationship and that the sum of this vector with the difference vector of the entities should be approximately zero. This second formulation of the properties gives rise to an idea of how link prediction could be performed using and embedding technique.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To formulate the model we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a:t>. </a:t>
                </a:r>
                <a14:m>
                  <m:oMath xmlns:m="http://schemas.openxmlformats.org/officeDocument/2006/math">
                    <m:r>
                      <a:rPr lang="fr-CH" b="0" i="1">
                        <a:latin typeface="Cambria Math" panose="02040503050406030204" pitchFamily="18" charset="0"/>
                      </a:rPr>
                      <m:t>h</m:t>
                    </m:r>
                  </m:oMath>
                </a14:m>
                <a:r>
                  <a:rPr lang="en-US"/>
                  <a:t> indicates the term “head”</a:t>
                </a:r>
                <a:r>
                  <a:rPr lang="en-US" baseline="0"/>
                  <a:t> and </a:t>
                </a:r>
                <a14:m>
                  <m:oMath xmlns:m="http://schemas.openxmlformats.org/officeDocument/2006/math">
                    <m:r>
                      <a:rPr lang="fr-CH" b="0" i="1">
                        <a:latin typeface="Cambria Math" panose="02040503050406030204" pitchFamily="18" charset="0"/>
                      </a:rPr>
                      <m:t>𝑡</m:t>
                    </m:r>
                  </m:oMath>
                </a14:m>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plausibility function, we can formulate a loss function that should be minimized. The minimization will be performed as usual using SGD.</a:t>
            </a:r>
          </a:p>
        </p:txBody>
      </p:sp>
      <p:sp>
        <p:nvSpPr>
          <p:cNvPr id="4" name="Slide Number Placeholder 3"/>
          <p:cNvSpPr>
            <a:spLocks noGrp="1"/>
          </p:cNvSpPr>
          <p:nvPr>
            <p:ph type="sldNum" sz="quarter" idx="5"/>
          </p:nvPr>
        </p:nvSpPr>
        <p:spPr/>
        <p:txBody>
          <a:bodyPr/>
          <a:lstStyle/>
          <a:p>
            <a:fld id="{E6C47E0B-2958-48CC-BA4E-C350203CF107}" type="slidenum">
              <a:rPr lang="en-US"/>
              <a:pPr/>
              <a:t>37</a:t>
            </a:fld>
            <a:endParaRPr lang="en-US"/>
          </a:p>
        </p:txBody>
      </p:sp>
    </p:spTree>
    <p:extLst>
      <p:ext uri="{BB962C8B-B14F-4D97-AF65-F5344CB8AC3E}">
        <p14:creationId xmlns:p14="http://schemas.microsoft.com/office/powerpoint/2010/main" val="335181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38</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SGD algorithm proceeds as follows. First the vectors are initialized with random values (the choice is motivated by empirical findings from neural network training).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qualitative results show that the method works reasonably well. The bold phrases are the correct predections. However, given that the knowledge bases used for evaluation are incomplete, it is not out of question that also other predictions are meaningful.</a:t>
            </a:r>
          </a:p>
        </p:txBody>
      </p:sp>
      <p:sp>
        <p:nvSpPr>
          <p:cNvPr id="4" name="Slide Number Placeholder 3"/>
          <p:cNvSpPr>
            <a:spLocks noGrp="1"/>
          </p:cNvSpPr>
          <p:nvPr>
            <p:ph type="sldNum" sz="quarter" idx="5"/>
          </p:nvPr>
        </p:nvSpPr>
        <p:spPr/>
        <p:txBody>
          <a:bodyPr/>
          <a:lstStyle/>
          <a:p>
            <a:fld id="{E6C47E0B-2958-48CC-BA4E-C350203CF107}" type="slidenum">
              <a:rPr lang="en-US"/>
              <a:pPr/>
              <a:t>40</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Entity disambiguation can however be quite challenging to the homonymy and synonymy problem.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TransE method is only one example of very many methods that have been in the meanwhile proposed to tackle the link prediction problem. </a:t>
            </a:r>
          </a:p>
        </p:txBody>
      </p:sp>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492540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a:bodyPr>
          <a:lstStyle/>
          <a:p>
            <a:pPr defTabSz="981061">
              <a:defRPr/>
            </a:pPr>
            <a:r>
              <a:rPr lang="en-US" dirty="0"/>
              <a:t>This figure illustrates the problem of information</a:t>
            </a:r>
            <a:r>
              <a:rPr lang="en-US" baseline="0" dirty="0"/>
              <a:t> starvation</a:t>
            </a:r>
            <a:r>
              <a:rPr lang="en-US" dirty="0"/>
              <a:t>: there exist many information systems supplying data, but each having their own view on the world,</a:t>
            </a:r>
            <a:r>
              <a:rPr lang="en-US" baseline="0" dirty="0"/>
              <a:t> </a:t>
            </a:r>
            <a:r>
              <a:rPr lang="en-US" dirty="0"/>
              <a:t>which does not necessarily match the needs or understanding </a:t>
            </a:r>
            <a:r>
              <a:rPr lang="en-US" baseline="0" dirty="0"/>
              <a:t>of a specific consumer</a:t>
            </a:r>
            <a:r>
              <a:rPr lang="en-US" dirty="0"/>
              <a:t>. Every information</a:t>
            </a:r>
            <a:r>
              <a:rPr lang="en-US" baseline="0" dirty="0"/>
              <a:t> system is interpreting its model differently with respect to the real world and relating to different views on the real world. Though there exists some relationships among all these views on the real world (let’s denote it as R), and it surely implies some relationship R’ among the different models used in the different information systems, the consumers of the information cannot easily understand the relationship R, and thus can also not easily relate their models to the models of others via the relationship R’.  </a:t>
            </a:r>
            <a:r>
              <a:rPr lang="en-US" dirty="0"/>
              <a:t>From the viewpoint of the data providers, introducing R’ introduces a new interpretation of their data with respect to the model used by the data consumer.</a:t>
            </a:r>
            <a:endParaRPr lang="fr-CH"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638480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Schema matching is a long standindg problem, both in industry and research.</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979389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study</a:t>
            </a:r>
            <a:r>
              <a:rPr lang="en-US" baseline="0" dirty="0"/>
              <a:t> the problem of integrating heterogeneous databases respectively knowledge graphs. We assume that we want to integrate data that are available in two knowledge graphs that are semantically related to each other. </a:t>
            </a:r>
          </a:p>
          <a:p>
            <a:endParaRPr lang="en-US" baseline="0" dirty="0"/>
          </a:p>
          <a:p>
            <a:r>
              <a:rPr lang="en-US" baseline="0" dirty="0"/>
              <a:t>We will make a few assumptions:</a:t>
            </a:r>
          </a:p>
          <a:p>
            <a:pPr marL="285750" indent="-285750">
              <a:buFontTx/>
              <a:buChar char="-"/>
            </a:pPr>
            <a:r>
              <a:rPr lang="en-US" baseline="0" dirty="0"/>
              <a:t>the knowledge graph is hierarchical. It could also be a taxonomy.</a:t>
            </a:r>
          </a:p>
          <a:p>
            <a:pPr marL="285750" indent="-285750">
              <a:buFontTx/>
              <a:buChar char="-"/>
            </a:pPr>
            <a:r>
              <a:rPr lang="en-US" baseline="0" dirty="0"/>
              <a:t>Some entities represent classes. We are in particular interested in matching those.</a:t>
            </a:r>
          </a:p>
          <a:p>
            <a:pPr marL="285750" indent="-285750">
              <a:buFontTx/>
              <a:buChar char="-"/>
            </a:pPr>
            <a:r>
              <a:rPr lang="en-US" baseline="0" dirty="0"/>
              <a:t>Entities that represent classes share similar kinds of instances, which are entities.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922944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us assume that we have two example knowledge graphs. By inspecting the databases, a human can easily recognize that class A in graph D1 corresponds to class B in graph D2. The problem is how to perform the task of identifying this correspondence automatically.</a:t>
            </a:r>
            <a:endParaRPr lang="en-US" dirty="0"/>
          </a:p>
        </p:txBody>
      </p:sp>
      <p:sp>
        <p:nvSpPr>
          <p:cNvPr id="4" name="Slide Number Placeholder 3"/>
          <p:cNvSpPr>
            <a:spLocks noGrp="1"/>
          </p:cNvSpPr>
          <p:nvPr>
            <p:ph type="sldNum" sz="quarter" idx="10"/>
          </p:nvPr>
        </p:nvSpPr>
        <p:spPr/>
        <p:txBody>
          <a:bodyPr/>
          <a:lstStyle/>
          <a:p>
            <a:fld id="{44D1BABB-F506-5B46-BFB9-2CD62F5C542D}" type="slidenum">
              <a:rPr lang="en-US" smtClean="0"/>
              <a:t>49</a:t>
            </a:fld>
            <a:endParaRPr lang="en-US"/>
          </a:p>
        </p:txBody>
      </p:sp>
    </p:spTree>
    <p:extLst>
      <p:ext uri="{BB962C8B-B14F-4D97-AF65-F5344CB8AC3E}">
        <p14:creationId xmlns:p14="http://schemas.microsoft.com/office/powerpoint/2010/main" val="2102734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basic approach to assess </a:t>
            </a:r>
            <a:r>
              <a:rPr lang="en-US" baseline="0" dirty="0"/>
              <a:t>whether two classes are similar, is to measure their level of similarity at the content level, i.e., to test to which extent the elements (=instances) of the two classes overlap.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953234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Jaccard</a:t>
            </a:r>
            <a:r>
              <a:rPr lang="en-US" baseline="0" dirty="0"/>
              <a:t> measure is a standard approach to measure such a set similarity.</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4154038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two classes have 2</a:t>
            </a:r>
            <a:r>
              <a:rPr lang="en-US" baseline="0" dirty="0"/>
              <a:t> common elements, and the number of all elements in their union is 5, thus the </a:t>
            </a:r>
            <a:r>
              <a:rPr lang="en-US" baseline="0" dirty="0" err="1"/>
              <a:t>Jaccard</a:t>
            </a:r>
            <a:r>
              <a:rPr lang="en-US" baseline="0" dirty="0"/>
              <a:t> similarity is 2/5.</a:t>
            </a:r>
          </a:p>
          <a:p>
            <a:endParaRPr lang="en-US" dirty="0"/>
          </a:p>
        </p:txBody>
      </p:sp>
      <p:sp>
        <p:nvSpPr>
          <p:cNvPr id="4" name="Slide Number Placeholder 3"/>
          <p:cNvSpPr>
            <a:spLocks noGrp="1"/>
          </p:cNvSpPr>
          <p:nvPr>
            <p:ph type="sldNum" sz="quarter" idx="10"/>
          </p:nvPr>
        </p:nvSpPr>
        <p:spPr/>
        <p:txBody>
          <a:bodyPr/>
          <a:lstStyle/>
          <a:p>
            <a:fld id="{44D1BABB-F506-5B46-BFB9-2CD62F5C542D}" type="slidenum">
              <a:rPr lang="en-US" smtClean="0"/>
              <a:t>52</a:t>
            </a:fld>
            <a:endParaRPr lang="en-US"/>
          </a:p>
        </p:txBody>
      </p:sp>
    </p:spTree>
    <p:extLst>
      <p:ext uri="{BB962C8B-B14F-4D97-AF65-F5344CB8AC3E}">
        <p14:creationId xmlns:p14="http://schemas.microsoft.com/office/powerpoint/2010/main" val="85683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 the instances of the two classes have been</a:t>
            </a:r>
            <a:r>
              <a:rPr lang="en-US" baseline="0" dirty="0"/>
              <a:t> leaf nodes in the knowledge graph. Therefore it was straightforward to compare their instances directly. In a general knowledge graph, the correspondences are not always that simple. In this example, we see that classes A and B correspond to each other, even if A has as instances complex data (nodes ci) and B atomic data (Strings). More complex features of classes are required. For the example shown, this is easy to resolve, by considering the atomic data found at leaf level for an inner node, such as A.</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811743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performing entity disambiguation one can exploit two different sources of information. On the one hand local information extracted from the text mention, or its vicinity, can be exploited. This can be used to compare the text mention and its features with the representation in the knowledge base, in order to obtain evidence which entitities in the knowledge base are potentially matched. A second source of information is the knowledge base itself, when multiple entities are mentioned in the same text. Since these entities from the same text are likely to be in some form of relationship among each other, it is likely that such relationships are also discovered in the knowledge base. This can help in entity disambiguation.</a:t>
            </a:r>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Due to different database extensions and different naming conventions even classes that have a strong semantic similarity often have no common instances in two different databases.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017056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database integration,</a:t>
            </a:r>
            <a:r>
              <a:rPr lang="en-US" baseline="0" dirty="0"/>
              <a:t> many different features that can be associated with structural elements of a database have been considered for establishing semantic correspondences. For illustration, we will use in the following a simple feature: the set of atomic data values (strings) that can be reached from a node in the knowledge graph.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816149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that can be exploited for this case would be the labels used along the paths.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342343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have identified</a:t>
            </a:r>
            <a:r>
              <a:rPr lang="en-US" baseline="0" dirty="0"/>
              <a:t> features that can help to spot correspondences between structurally different, but semantically equivalent elements of two databases, it might be the case that the coverage of a real-world aspect in two databases is different (e.g. courses in two different universities). Thus, directly comparing the features (e.g. the instances of a class) does not help to detect the correspondences.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10542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tackle the problem, we will construct a model that determines (probabilistically) whether</a:t>
            </a:r>
            <a:r>
              <a:rPr lang="en-US" baseline="0" dirty="0"/>
              <a:t> a given </a:t>
            </a:r>
            <a:r>
              <a:rPr lang="en-US" dirty="0"/>
              <a:t>data instance with certain</a:t>
            </a:r>
            <a:r>
              <a:rPr lang="en-US" baseline="0" dirty="0"/>
              <a:t> features is semantically related to a class.</a:t>
            </a: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44D1BABB-F506-5B46-BFB9-2CD62F5C542D}" type="slidenum">
              <a:rPr lang="en-US" smtClean="0"/>
              <a:t>58</a:t>
            </a:fld>
            <a:endParaRPr lang="en-US"/>
          </a:p>
        </p:txBody>
      </p:sp>
    </p:spTree>
    <p:extLst>
      <p:ext uri="{BB962C8B-B14F-4D97-AF65-F5344CB8AC3E}">
        <p14:creationId xmlns:p14="http://schemas.microsoft.com/office/powerpoint/2010/main" val="487510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Computing</a:t>
            </a:r>
            <a:r>
              <a:rPr lang="en-US" baseline="0" dirty="0"/>
              <a:t> P(A) is straightforward. We have just to determine the relative frequency of instances of A (how big A is) in the set of all possible instances.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computing P(</a:t>
            </a:r>
            <a:r>
              <a:rPr lang="en-US" baseline="0" dirty="0" err="1"/>
              <a:t>Ti</a:t>
            </a:r>
            <a:r>
              <a:rPr lang="en-US" baseline="0" dirty="0"/>
              <a:t> | A) we first make an independence assumption: we assume that different terms occurring in the instance </a:t>
            </a:r>
            <a:r>
              <a:rPr lang="en-US" baseline="0" dirty="0" err="1"/>
              <a:t>i</a:t>
            </a:r>
            <a:r>
              <a:rPr lang="en-US" baseline="0" dirty="0"/>
              <a:t> of a class A are independent of each other. I</a:t>
            </a:r>
            <a:r>
              <a:rPr lang="en-US" dirty="0"/>
              <a:t>n practice this</a:t>
            </a:r>
            <a:r>
              <a:rPr lang="en-US" baseline="0" dirty="0"/>
              <a:t> is not the case, but is a generally accepted assumption for simplicity. Then we have to compute the probability of a single term t in class A to occur.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By computing P(A)  and P(</a:t>
            </a:r>
            <a:r>
              <a:rPr lang="en-US" baseline="0" dirty="0" err="1"/>
              <a:t>Ti</a:t>
            </a:r>
            <a:r>
              <a:rPr lang="en-US" baseline="0" dirty="0"/>
              <a:t> | A)  we obtain (up to a constant) the probability of for a (new) instance I to belong to class A.</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984275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a:t>
                </a:r>
                <a:r>
                  <a:rPr lang="en-US" baseline="0" dirty="0"/>
                  <a:t> show here a complete example of how for a new instance </a:t>
                </a:r>
                <a14:m>
                  <m:oMath xmlns:m="http://schemas.openxmlformats.org/officeDocument/2006/math">
                    <m:r>
                      <a:rPr lang="fr-CH" sz="1600" i="1" dirty="0">
                        <a:latin typeface="Cambria Math" charset="0"/>
                      </a:rPr>
                      <m:t>𝑐</m:t>
                    </m:r>
                    <m:r>
                      <a:rPr lang="fr-CH" sz="1600" b="0" i="1" dirty="0" smtClean="0">
                        <a:latin typeface="Cambria Math" charset="0"/>
                      </a:rPr>
                      <m:t>𝑛</m:t>
                    </m:r>
                  </m:oMath>
                </a14:m>
                <a:r>
                  <a:rPr lang="en-US" baseline="0" dirty="0"/>
                  <a:t>, the most likely corresponding class can be determined in the database. The Naïve Bayes classifier assigns a higher probability for </a:t>
                </a:r>
                <a14:m>
                  <m:oMath xmlns:m="http://schemas.openxmlformats.org/officeDocument/2006/math">
                    <m:r>
                      <a:rPr lang="fr-CH" sz="1600" i="1" dirty="0">
                        <a:latin typeface="Cambria Math" charset="0"/>
                      </a:rPr>
                      <m:t>𝑐</m:t>
                    </m:r>
                    <m:r>
                      <a:rPr lang="fr-CH" sz="1600" b="0" i="1" dirty="0" smtClean="0">
                        <a:latin typeface="Cambria Math" charset="0"/>
                      </a:rPr>
                      <m:t>𝑛</m:t>
                    </m:r>
                  </m:oMath>
                </a14:m>
                <a:r>
                  <a:rPr lang="en-US" baseline="0" dirty="0"/>
                  <a:t> to belong to A than to U (which coincides with our intuition).</a:t>
                </a:r>
                <a:endParaRPr lang="en-US" dirty="0"/>
              </a:p>
            </p:txBody>
          </p:sp>
        </mc:Choice>
        <mc:Fallback xmlns="">
          <p:sp>
            <p:nvSpPr>
              <p:cNvPr id="3" name="Notes Placeholder 2"/>
              <p:cNvSpPr>
                <a:spLocks noGrp="1"/>
              </p:cNvSpPr>
              <p:nvPr>
                <p:ph type="body" idx="1"/>
              </p:nvPr>
            </p:nvSpPr>
            <p:spPr/>
            <p:txBody>
              <a:bodyPr/>
              <a:lstStyle/>
              <a:p>
                <a:r>
                  <a:rPr lang="en-US" dirty="0"/>
                  <a:t>We</a:t>
                </a:r>
                <a:r>
                  <a:rPr lang="en-US" baseline="0" dirty="0"/>
                  <a:t> show here a complete example of how for a new instance </a:t>
                </a:r>
                <a:r>
                  <a:rPr lang="fr-CH" sz="1600" i="0" dirty="0">
                    <a:latin typeface="Cambria Math" charset="0"/>
                  </a:rPr>
                  <a:t>𝑐</a:t>
                </a:r>
                <a:r>
                  <a:rPr lang="fr-CH" sz="1600" b="0" i="0" dirty="0">
                    <a:latin typeface="Cambria Math" charset="0"/>
                  </a:rPr>
                  <a:t>𝑛</a:t>
                </a:r>
                <a:r>
                  <a:rPr lang="en-US" baseline="0" dirty="0"/>
                  <a:t>, the most likely corresponding class can be determined in the database. The Naïve Bayes classifier assigns a higher probability for </a:t>
                </a:r>
                <a:r>
                  <a:rPr lang="fr-CH" sz="1600" i="0" dirty="0">
                    <a:latin typeface="Cambria Math" charset="0"/>
                  </a:rPr>
                  <a:t>𝑐</a:t>
                </a:r>
                <a:r>
                  <a:rPr lang="fr-CH" sz="1600" b="0" i="0" dirty="0">
                    <a:latin typeface="Cambria Math" charset="0"/>
                  </a:rPr>
                  <a:t>𝑛</a:t>
                </a:r>
                <a:r>
                  <a:rPr lang="en-US" baseline="0" dirty="0"/>
                  <a:t> to belong to A than to U (which coincides with our intuition).</a:t>
                </a:r>
                <a:endParaRPr lang="en-US" dirty="0"/>
              </a:p>
            </p:txBody>
          </p:sp>
        </mc:Fallback>
      </mc:AlternateContent>
      <p:sp>
        <p:nvSpPr>
          <p:cNvPr id="4" name="Slide Number Placeholder 3"/>
          <p:cNvSpPr>
            <a:spLocks noGrp="1"/>
          </p:cNvSpPr>
          <p:nvPr>
            <p:ph type="sldNum" sz="quarter" idx="10"/>
          </p:nvPr>
        </p:nvSpPr>
        <p:spPr/>
        <p:txBody>
          <a:bodyPr/>
          <a:lstStyle/>
          <a:p>
            <a:fld id="{44D1BABB-F506-5B46-BFB9-2CD62F5C542D}" type="slidenum">
              <a:rPr lang="en-US" smtClean="0"/>
              <a:t>60</a:t>
            </a:fld>
            <a:endParaRPr lang="en-US"/>
          </a:p>
        </p:txBody>
      </p:sp>
    </p:spTree>
    <p:extLst>
      <p:ext uri="{BB962C8B-B14F-4D97-AF65-F5344CB8AC3E}">
        <p14:creationId xmlns:p14="http://schemas.microsoft.com/office/powerpoint/2010/main" val="928808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computing </a:t>
            </a:r>
            <a:r>
              <a:rPr lang="en-US" dirty="0" err="1"/>
              <a:t>Jaccard</a:t>
            </a:r>
            <a:r>
              <a:rPr lang="en-US" dirty="0"/>
              <a:t> similarity between two classes A and B we need to know</a:t>
            </a:r>
            <a:r>
              <a:rPr lang="en-US" baseline="0" dirty="0"/>
              <a:t> how many elements are contained in the intersection of A and B and the union of A and B. To that end we can first separate in each of the two databases the elements that belong to the class present in the database (e.g. A in database D1 with universe U1), and then apply the classifier learnt from the other database, whether an element in each of those two sets belongs also to the other class, or not. We consider U2</a:t>
            </a:r>
            <a:r>
              <a:rPr lang="en-US" baseline="30000" dirty="0"/>
              <a:t>AB</a:t>
            </a:r>
            <a:r>
              <a:rPr lang="en-US" baseline="0" dirty="0"/>
              <a:t> as the set of elements of B that are likely to belong to A, if they where part of database D1. In this way we determine (or better estimate) the sizes of the potential intersection of A and B and the union of A and B and can based on this compute an estimate for Jaccard similarity.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1525788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similarity values are computed the</a:t>
            </a:r>
            <a:r>
              <a:rPr lang="en-US" baseline="0" dirty="0"/>
              <a:t> process of matching for establishing correspondences is completed. Now the problem of mapping remains, i.e. determine which classes should be considered as equivalent. This is in general not uniquely determined, since a class can be similar to several others. On the other hand we can assume that one class should only be mapped to exactly another class in the other database. This imposes a constraint on the mapping.</a:t>
            </a:r>
          </a:p>
          <a:p>
            <a:endParaRPr lang="en-US" baseline="0" dirty="0"/>
          </a:p>
          <a:p>
            <a:r>
              <a:rPr lang="en-US" baseline="0" dirty="0"/>
              <a:t>A simple approach to establish a mapping that observes this constraint is by proceeding in a greedy fashion. First the best matches are used to produce mappings, then the the mapped classes are removed (to assure that each class is mapped to a unique other class) and then the process continues.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360919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63</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illustrate the basic model of how a knowledge base can be employed for entity disambiguation:</a:t>
            </a:r>
          </a:p>
          <a:p>
            <a:pPr marL="285750" indent="-285750">
              <a:buFont typeface="Arial" panose="020B0604020202020204" pitchFamily="34" charset="0"/>
              <a:buChar char="•"/>
            </a:pPr>
            <a:r>
              <a:rPr lang="en-US"/>
              <a:t>m are text mentions of entities (extracted using NER)</a:t>
            </a:r>
          </a:p>
          <a:p>
            <a:pPr marL="285750" indent="-285750">
              <a:buFont typeface="Arial" panose="020B0604020202020204" pitchFamily="34" charset="0"/>
              <a:buChar char="•"/>
            </a:pPr>
            <a:r>
              <a:rPr lang="en-US"/>
              <a:t>For each mention there are candidates in KB; these can be identified using local information from the text mention</a:t>
            </a:r>
          </a:p>
          <a:p>
            <a:pPr marL="285750" indent="-285750">
              <a:buFont typeface="Arial" panose="020B0604020202020204" pitchFamily="34" charset="0"/>
              <a:buChar char="•"/>
            </a:pPr>
            <a:r>
              <a:rPr lang="en-US"/>
              <a:t>Each is a graph node; we can also associate a similarity measure to each node</a:t>
            </a:r>
          </a:p>
          <a:p>
            <a:pPr marL="285750" indent="-285750">
              <a:buFont typeface="Arial" panose="020B0604020202020204" pitchFamily="34" charset="0"/>
              <a:buChar char="•"/>
            </a:pPr>
            <a:r>
              <a:rPr lang="en-US"/>
              <a:t>Edges between mention-candidate pairs are included if a link exists in the KB among the respective candidates</a:t>
            </a:r>
          </a:p>
          <a:p>
            <a:pPr marL="0" indent="0">
              <a:buFont typeface="Arial" panose="020B0604020202020204" pitchFamily="34" charset="0"/>
              <a:buNone/>
            </a:pPr>
            <a:r>
              <a:rPr lang="en-US"/>
              <a:t>Since the same text mention can relate to several candidates, the problem of entity disambiguation is to determine which among the multiple candidates is the most likely to be correct.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entity disambiguation, we pose the following question: given a node s in the entity graph, how well does it support the presence of another node e in the graph?</a:t>
            </a:r>
          </a:p>
          <a:p>
            <a:endParaRPr lang="en-US"/>
          </a:p>
          <a:p>
            <a:r>
              <a:rPr lang="en-US"/>
              <a:t>This question is actually related to a question that has been investigated in the context of personalized Web search: given a URL from the personal bookmark list of a user, how relevant is a page in the Web for this user. To answer this question a variation of the PageRank algorithm, which determines general relevance, has been proposed. It is called Personalized PageRank, which determines relevance with respect to a specific node in the graph.</a:t>
            </a:r>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8</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Personalized PageRank works almost the same as the original PageRank. The difference is that random jumps are not performed uniformly random to any other node of the graph, but to a selected subset of nodes. In the case of Web search this subset would be the personal bookmark list, and by jumping back to this subset nodes from that list will have a large influence on the ranking of a page, such that nodes that are well connected to the bookmarks will receive more ranking value.</a:t>
            </a:r>
          </a:p>
          <a:p>
            <a:endParaRPr lang="en-US"/>
          </a:p>
          <a:p>
            <a:r>
              <a:rPr lang="en-US"/>
              <a:t>PPR can be computed either like standard PageRank, or using a Monte Carlo method, by starting random walks independently and aggregate the distribution of the end points of those walks.</a:t>
            </a:r>
          </a:p>
        </p:txBody>
      </p:sp>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applying PPR, by considering a </a:t>
            </a:r>
            <a:r>
              <a:rPr lang="en-US" b="1"/>
              <a:t>source node s </a:t>
            </a:r>
            <a:r>
              <a:rPr lang="en-US"/>
              <a:t>as the selected subset of preferred nodes, will generate a distribution of ranking values for all other nodes. Nodes that are well connected to s will naturally receive higher ranking values. Intuitively it is clear, that in our example node e will be receive higher ranking when starting from s, and this be probably the preferred interpretation for the entity.</a:t>
            </a:r>
          </a:p>
        </p:txBody>
      </p:sp>
      <p:sp>
        <p:nvSpPr>
          <p:cNvPr id="4" name="Slide Number Placeholder 3"/>
          <p:cNvSpPr>
            <a:spLocks noGrp="1"/>
          </p:cNvSpPr>
          <p:nvPr>
            <p:ph type="sldNum" sz="quarter" idx="5"/>
          </p:nvPr>
        </p:nvSpPr>
        <p:spPr/>
        <p:txBody>
          <a:bodyPr/>
          <a:lstStyle/>
          <a:p>
            <a:fld id="{E6C47E0B-2958-48CC-BA4E-C350203CF107}" type="slidenum">
              <a:rPr lang="en-US"/>
              <a:pPr/>
              <a:t>10</a:t>
            </a:fld>
            <a:endParaRPr lang="en-US"/>
          </a:p>
        </p:txBody>
      </p:sp>
    </p:spTree>
    <p:extLst>
      <p:ext uri="{BB962C8B-B14F-4D97-AF65-F5344CB8AC3E}">
        <p14:creationId xmlns:p14="http://schemas.microsoft.com/office/powerpoint/2010/main" val="358195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procedure for selecting the best concept candidate for a text mention is straightforward. One computes the total support that the candidate receives from other nodes s, by computing the PPR of e with the source node s a selected node. Which source nodes s are contributing to this computation we need still to determine. At the end the candidate with the highest score is selected. </a:t>
            </a:r>
          </a:p>
        </p:txBody>
      </p:sp>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350365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emf"/><Relationship Id="rId7" Type="http://schemas.openxmlformats.org/officeDocument/2006/relationships/image" Target="../media/image2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r>
              <a:rPr lang="en-US" dirty="0"/>
              <a:t>Data Integration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7053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t>PPR</a:t>
            </a:r>
            <a:r>
              <a:rPr lang="en-US" sz="2400" baseline="-25000"/>
              <a:t>s</a:t>
            </a:r>
            <a:r>
              <a:rPr lang="en-US" sz="2400"/>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746900" y="2281753"/>
            <a:ext cx="2028119" cy="461665"/>
          </a:xfrm>
          <a:prstGeom prst="rect">
            <a:avLst/>
          </a:prstGeom>
          <a:noFill/>
        </p:spPr>
        <p:txBody>
          <a:bodyPr wrap="none" rtlCol="0">
            <a:spAutoFit/>
          </a:bodyPr>
          <a:lstStyle/>
          <a:p>
            <a:r>
              <a:rPr lang="en-US" sz="2400"/>
              <a:t>PPR</a:t>
            </a:r>
            <a:r>
              <a:rPr lang="en-US" sz="2400" baseline="-25000"/>
              <a:t>s</a:t>
            </a:r>
            <a:r>
              <a:rPr lang="en-US" sz="2400"/>
              <a:t>(e)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t>PPR</a:t>
            </a:r>
            <a:r>
              <a:rPr lang="en-US" sz="2400" baseline="-25000"/>
              <a:t>s</a:t>
            </a:r>
            <a:r>
              <a:rPr lang="en-US" sz="2400"/>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t>PPR</a:t>
            </a:r>
            <a:r>
              <a:rPr lang="en-US" sz="2400" baseline="-25000"/>
              <a:t>s</a:t>
            </a:r>
            <a:r>
              <a:rPr lang="en-US" sz="2400"/>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t>PPR</a:t>
            </a:r>
            <a:r>
              <a:rPr lang="en-US" sz="2400" baseline="-25000"/>
              <a:t>s</a:t>
            </a:r>
            <a:r>
              <a:rPr lang="en-US" sz="2400"/>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t>PPR</a:t>
            </a:r>
            <a:r>
              <a:rPr lang="en-US" sz="2400" baseline="-25000"/>
              <a:t>s</a:t>
            </a:r>
            <a:r>
              <a:rPr lang="en-US" sz="2400"/>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8294278" y="1450716"/>
            <a:ext cx="2519024" cy="584775"/>
          </a:xfrm>
          <a:prstGeom prst="rect">
            <a:avLst/>
          </a:prstGeom>
          <a:noFill/>
        </p:spPr>
        <p:txBody>
          <a:bodyPr wrap="none" rtlCol="0">
            <a:spAutoFit/>
          </a:bodyPr>
          <a:lstStyle/>
          <a:p>
            <a:r>
              <a:rPr lang="en-US" sz="3200"/>
              <a:t>Source node s</a:t>
            </a:r>
          </a:p>
        </p:txBody>
      </p:sp>
    </p:spTree>
    <p:extLst>
      <p:ext uri="{BB962C8B-B14F-4D97-AF65-F5344CB8AC3E}">
        <p14:creationId xmlns:p14="http://schemas.microsoft.com/office/powerpoint/2010/main" val="293013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a:t>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a:t>Finding the concept candidate linked to a mention </a:t>
                </a:r>
                <a14:m>
                  <m:oMath xmlns:m="http://schemas.openxmlformats.org/officeDocument/2006/math">
                    <m:r>
                      <a:rPr lang="fr-CH" i="1">
                        <a:latin typeface="Cambria Math" panose="02040503050406030204" pitchFamily="18" charset="0"/>
                      </a:rPr>
                      <m:t>𝑚</m:t>
                    </m:r>
                  </m:oMath>
                </a14:m>
                <a:r>
                  <a:rPr lang="en-US"/>
                  <a:t> that is most likely to be valid</a:t>
                </a:r>
              </a:p>
              <a:p>
                <a:pPr marL="514350" indent="-514350">
                  <a:buFont typeface="+mj-lt"/>
                  <a:buAutoNum type="arabicPeriod"/>
                </a:pPr>
                <a:r>
                  <a:rPr lang="en-US"/>
                  <a:t>For all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a:t>compute total support received from other nodes</a:t>
                </a:r>
                <a:br>
                  <a:rPr lang="en-US"/>
                </a:br>
                <a:endParaRPr lang="en-US"/>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a:p>
              <a:p>
                <a:endParaRPr lang="en-US"/>
              </a:p>
              <a:p>
                <a:pPr marL="514350" indent="-514350">
                  <a:buFont typeface="+mj-lt"/>
                  <a:buAutoNum type="arabicPeriod" startAt="2"/>
                </a:pPr>
                <a:r>
                  <a:rPr lang="en-US"/>
                  <a:t>Select the candidate with highest score</a:t>
                </a:r>
              </a:p>
              <a:p>
                <a:pPr marL="457200" indent="-457200">
                  <a:buFontTx/>
                  <a:buChar char="-"/>
                </a:pPr>
                <a:endParaRPr lang="en-US"/>
              </a:p>
            </p:txBody>
          </p:sp>
        </mc:Choice>
        <mc:Fallback>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410" t="-1310" r="-823" b="-152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a:t>Contributing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a:t>Only one interpretation </a:t>
                </a:r>
                <a14:m>
                  <m:oMath xmlns:m="http://schemas.openxmlformats.org/officeDocument/2006/math">
                    <m:r>
                      <a:rPr lang="fr-CH" i="1">
                        <a:latin typeface="Cambria Math" panose="02040503050406030204" pitchFamily="18" charset="0"/>
                      </a:rPr>
                      <m:t>𝑐</m:t>
                    </m:r>
                  </m:oMath>
                </a14:m>
                <a:r>
                  <a:rPr lang="en-US"/>
                  <a:t> for a mention </a:t>
                </a:r>
                <a14:m>
                  <m:oMath xmlns:m="http://schemas.openxmlformats.org/officeDocument/2006/math">
                    <m:r>
                      <a:rPr lang="fr-CH" i="1">
                        <a:latin typeface="Cambria Math" panose="02040503050406030204" pitchFamily="18" charset="0"/>
                      </a:rPr>
                      <m:t>𝑚</m:t>
                    </m:r>
                  </m:oMath>
                </a14:m>
                <a:r>
                  <a:rPr lang="en-US"/>
                  <a:t> is valid</a:t>
                </a:r>
              </a:p>
              <a:p>
                <a:pPr marL="457200" indent="-457200">
                  <a:buFontTx/>
                  <a:buChar char="-"/>
                </a:pPr>
                <a:r>
                  <a:rPr lang="en-US"/>
                  <a:t>Competing nodes </a:t>
                </a:r>
                <a14:m>
                  <m:oMath xmlns:m="http://schemas.openxmlformats.org/officeDocument/2006/math">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a:t>  cannot support </a:t>
                </a:r>
                <a14:m>
                  <m:oMath xmlns:m="http://schemas.openxmlformats.org/officeDocument/2006/math">
                    <m:r>
                      <a:rPr lang="fr-CH" i="1">
                        <a:latin typeface="Cambria Math" panose="02040503050406030204" pitchFamily="18" charset="0"/>
                      </a:rPr>
                      <m:t>𝑒</m:t>
                    </m:r>
                  </m:oMath>
                </a14:m>
                <a:endParaRPr lang="en-US"/>
              </a:p>
              <a:p>
                <a:pPr marL="457200" indent="-457200">
                  <a:buFontTx/>
                  <a:buChar char="-"/>
                </a:pPr>
                <a:r>
                  <a:rPr lang="en-US"/>
                  <a:t>For multiple nodes </a:t>
                </a:r>
                <a14:m>
                  <m:oMath xmlns:m="http://schemas.openxmlformats.org/officeDocument/2006/math">
                    <m:r>
                      <a:rPr lang="fr-CH" i="1">
                        <a:latin typeface="Cambria Math" panose="02040503050406030204" pitchFamily="18" charset="0"/>
                      </a:rPr>
                      <m:t>𝑠</m:t>
                    </m:r>
                  </m:oMath>
                </a14:m>
                <a:r>
                  <a:rPr lang="en-US"/>
                  <a:t> that have the same entity mention </a:t>
                </a:r>
                <a14:m>
                  <m:oMath xmlns:m="http://schemas.openxmlformats.org/officeDocument/2006/math">
                    <m:r>
                      <a:rPr lang="fr-CH" i="1">
                        <a:latin typeface="Cambria Math" panose="02040503050406030204" pitchFamily="18" charset="0"/>
                      </a:rPr>
                      <m:t>𝑚</m:t>
                    </m:r>
                  </m:oMath>
                </a14:m>
                <a:r>
                  <a:rPr lang="en-US"/>
                  <a:t>, only the one with highest contribution is considered</a:t>
                </a:r>
              </a:p>
              <a:p>
                <a:endParaRPr lang="en-US"/>
              </a:p>
              <a:p>
                <a:r>
                  <a:rPr lang="en-US"/>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a:t>}</a:t>
                </a:r>
              </a:p>
              <a:p>
                <a:endParaRPr lang="en-US"/>
              </a:p>
              <a:p>
                <a:endParaRPr lang="en-US"/>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410" t="-1310" r="-19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t>PPR</a:t>
            </a:r>
            <a:r>
              <a:rPr lang="en-US" sz="2400" baseline="-25000"/>
              <a:t>s</a:t>
            </a:r>
            <a:r>
              <a:rPr lang="en-US" sz="2400"/>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t>PPR</a:t>
            </a:r>
            <a:r>
              <a:rPr lang="en-US" sz="2400" baseline="-25000"/>
              <a:t>s</a:t>
            </a:r>
            <a:r>
              <a:rPr lang="en-US" sz="2400"/>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t>PPR</a:t>
            </a:r>
            <a:r>
              <a:rPr lang="en-US" sz="2400" baseline="-25000"/>
              <a:t>s</a:t>
            </a:r>
            <a:r>
              <a:rPr lang="en-US" sz="2400"/>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t>PPR</a:t>
            </a:r>
            <a:r>
              <a:rPr lang="en-US" sz="2400" baseline="-25000"/>
              <a:t>s</a:t>
            </a:r>
            <a:r>
              <a:rPr lang="en-US" sz="2400"/>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t>PPR</a:t>
            </a:r>
            <a:r>
              <a:rPr lang="en-US" sz="2400" baseline="-25000"/>
              <a:t>s</a:t>
            </a:r>
            <a:r>
              <a:rPr lang="en-US" sz="2400"/>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t>PPR</a:t>
            </a:r>
            <a:r>
              <a:rPr lang="en-US" sz="2400" baseline="-25000"/>
              <a:t>s</a:t>
            </a:r>
            <a:r>
              <a:rPr lang="en-US" sz="2400"/>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t>Lower contribution</a:t>
            </a:r>
          </a:p>
        </p:txBody>
      </p:sp>
    </p:spTree>
    <p:extLst>
      <p:ext uri="{BB962C8B-B14F-4D97-AF65-F5344CB8AC3E}">
        <p14:creationId xmlns:p14="http://schemas.microsoft.com/office/powerpoint/2010/main" val="95346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a:t>The method can furthermore consider popularity measures for nodes, e.g., it’s degree</a:t>
                </a:r>
              </a:p>
              <a:p>
                <a:pPr marL="457200" indent="-457200">
                  <a:buFont typeface="Arial" panose="020B0604020202020204" pitchFamily="34" charset="0"/>
                  <a:buChar char="•"/>
                </a:pPr>
                <a:r>
                  <a:rPr lang="en-US"/>
                  <a:t>If information is insufficient, favor popular nodes</a:t>
                </a:r>
              </a:p>
              <a:p>
                <a:pPr marL="457200" indent="-457200">
                  <a:buFont typeface="Arial" panose="020B0604020202020204" pitchFamily="34" charset="0"/>
                  <a:buChar char="•"/>
                </a:pPr>
                <a:endParaRPr lang="en-US"/>
              </a:p>
              <a:p>
                <a:pPr/>
                <a:endParaRPr lang="fr-CH" sz="28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a:latin typeface="Cambria Math" panose="02040503050406030204" pitchFamily="18" charset="0"/>
                  </a:rPr>
                </a:br>
                <a:r>
                  <a:rPr lang="fr-CH" sz="3200" b="0" i="1">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a:p>
              <a:p>
                <a:endParaRPr lang="en-US"/>
              </a:p>
            </p:txBody>
          </p:sp>
        </mc:Choice>
        <mc:Fallback>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t>Promotes popular nodes</a:t>
            </a:r>
          </a:p>
        </p:txBody>
      </p:sp>
    </p:spTree>
    <p:extLst>
      <p:ext uri="{BB962C8B-B14F-4D97-AF65-F5344CB8AC3E}">
        <p14:creationId xmlns:p14="http://schemas.microsoft.com/office/powerpoint/2010/main" val="28480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0028" y="2952700"/>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77531" y="2791117"/>
            <a:ext cx="1412567" cy="323165"/>
          </a:xfrm>
          <a:prstGeom prst="rect">
            <a:avLst/>
          </a:prstGeom>
          <a:noFill/>
        </p:spPr>
        <p:txBody>
          <a:bodyPr wrap="none" rtlCol="0">
            <a:spAutoFit/>
          </a:bodyPr>
          <a:lstStyle/>
          <a:p>
            <a:r>
              <a:rPr lang="en-US"/>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70878" y="2320038"/>
            <a:ext cx="1678666" cy="323165"/>
          </a:xfrm>
          <a:prstGeom prst="rect">
            <a:avLst/>
          </a:prstGeom>
          <a:noFill/>
        </p:spPr>
        <p:txBody>
          <a:bodyPr wrap="none" rtlCol="0">
            <a:spAutoFit/>
          </a:bodyPr>
          <a:lstStyle/>
          <a:p>
            <a:r>
              <a:rPr lang="en-US"/>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36113" y="2687952"/>
            <a:ext cx="1374672" cy="323165"/>
          </a:xfrm>
          <a:prstGeom prst="rect">
            <a:avLst/>
          </a:prstGeom>
          <a:noFill/>
        </p:spPr>
        <p:txBody>
          <a:bodyPr wrap="none" rtlCol="0">
            <a:spAutoFit/>
          </a:bodyPr>
          <a:lstStyle/>
          <a:p>
            <a:r>
              <a:rPr lang="en-US"/>
              <a:t>Other methods</a:t>
            </a:r>
          </a:p>
        </p:txBody>
      </p:sp>
      <p:sp>
        <p:nvSpPr>
          <p:cNvPr id="10" name="TextBox 9">
            <a:extLst>
              <a:ext uri="{FF2B5EF4-FFF2-40B4-BE49-F238E27FC236}">
                <a16:creationId xmlns:a16="http://schemas.microsoft.com/office/drawing/2014/main" id="{53E1AE4D-F127-EA43-A381-937751A84C40}"/>
              </a:ext>
            </a:extLst>
          </p:cNvPr>
          <p:cNvSpPr txBox="1"/>
          <p:nvPr/>
        </p:nvSpPr>
        <p:spPr>
          <a:xfrm>
            <a:off x="827063" y="5188371"/>
            <a:ext cx="9937104" cy="1754326"/>
          </a:xfrm>
          <a:prstGeom prst="rect">
            <a:avLst/>
          </a:prstGeom>
          <a:noFill/>
        </p:spPr>
        <p:txBody>
          <a:bodyPr wrap="square" rtlCol="0">
            <a:spAutoFit/>
          </a:bodyPr>
          <a:lstStyle/>
          <a:p>
            <a:r>
              <a:rPr lang="en-US" sz="3600"/>
              <a:t>Micro = </a:t>
            </a:r>
            <a:r>
              <a:rPr lang="en-GB" sz="3600"/>
              <a:t>fraction of correctly disambiguated entities</a:t>
            </a:r>
          </a:p>
          <a:p>
            <a:r>
              <a:rPr lang="en-GB" sz="3600"/>
              <a:t>Macro = textual mentions, correctly disambiguated</a:t>
            </a:r>
          </a:p>
          <a:p>
            <a:r>
              <a:rPr lang="en-GB" sz="3600"/>
              <a:t>per entity, averaged over all entities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87703" y="2710326"/>
            <a:ext cx="1359668" cy="323165"/>
          </a:xfrm>
          <a:prstGeom prst="rect">
            <a:avLst/>
          </a:prstGeom>
          <a:noFill/>
        </p:spPr>
        <p:txBody>
          <a:bodyPr wrap="none" rtlCol="0">
            <a:spAutoFit/>
          </a:bodyPr>
          <a:lstStyle/>
          <a:p>
            <a:r>
              <a:rPr lang="en-US"/>
              <a:t>Uses pageRank</a:t>
            </a:r>
          </a:p>
        </p:txBody>
      </p:sp>
    </p:spTree>
    <p:extLst>
      <p:ext uri="{BB962C8B-B14F-4D97-AF65-F5344CB8AC3E}">
        <p14:creationId xmlns:p14="http://schemas.microsoft.com/office/powerpoint/2010/main" val="3674100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1284-8398-4F44-8ED1-107A9B2318AD}"/>
              </a:ext>
            </a:extLst>
          </p:cNvPr>
          <p:cNvSpPr>
            <a:spLocks noGrp="1"/>
          </p:cNvSpPr>
          <p:nvPr>
            <p:ph type="title"/>
          </p:nvPr>
        </p:nvSpPr>
        <p:spPr/>
        <p:txBody>
          <a:bodyPr/>
          <a:lstStyle/>
          <a:p>
            <a:r>
              <a:rPr lang="en-US"/>
              <a:t>2. Label Propagation</a:t>
            </a:r>
          </a:p>
        </p:txBody>
      </p:sp>
      <p:sp>
        <p:nvSpPr>
          <p:cNvPr id="3" name="Text Placeholder 2">
            <a:extLst>
              <a:ext uri="{FF2B5EF4-FFF2-40B4-BE49-F238E27FC236}">
                <a16:creationId xmlns:a16="http://schemas.microsoft.com/office/drawing/2014/main" id="{7E6C618E-AAFE-2742-93ED-A2A11B747B6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8D42084-4BB5-6740-95A7-B206E120DD44}"/>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25369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a:t>Inferring Attribute Values</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a:t>Example problem: Which users on Twitter have positive or negative emotion towards a topic?</a:t>
            </a:r>
          </a:p>
          <a:p>
            <a:pPr marL="457200" indent="-457200">
              <a:buFontTx/>
              <a:buChar char="-"/>
            </a:pPr>
            <a:r>
              <a:rPr lang="en-US"/>
              <a:t>Users are nodes in a graph (follower network)</a:t>
            </a:r>
          </a:p>
          <a:p>
            <a:pPr marL="457200" indent="-457200">
              <a:buFontTx/>
              <a:buChar char="-"/>
            </a:pPr>
            <a:r>
              <a:rPr lang="en-US"/>
              <a:t>Emotion is an attribute of the node</a:t>
            </a:r>
          </a:p>
          <a:p>
            <a:endParaRPr lang="en-US"/>
          </a:p>
          <a:p>
            <a:r>
              <a:rPr lang="en-US"/>
              <a:t>Potential source of information in the case of Twitter</a:t>
            </a:r>
          </a:p>
          <a:p>
            <a:pPr marL="457200" indent="-457200">
              <a:buFontTx/>
              <a:buChar char="-"/>
            </a:pPr>
            <a:r>
              <a:rPr lang="en-US"/>
              <a:t>Emoticons in tweets: indicate stance of user towards the topic</a:t>
            </a:r>
          </a:p>
          <a:p>
            <a:pPr marL="457200" indent="-457200">
              <a:buFontTx/>
              <a:buChar char="-"/>
            </a:pPr>
            <a:r>
              <a:rPr lang="en-US"/>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23596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Tempus Sans ITC" pitchFamily="82"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217264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a:t> with vertices </a:t>
                </a:r>
                <a14:m>
                  <m:oMath xmlns:m="http://schemas.openxmlformats.org/officeDocument/2006/math">
                    <m:r>
                      <a:rPr lang="fr-CH" i="1">
                        <a:latin typeface="Cambria Math" panose="02040503050406030204" pitchFamily="18" charset="0"/>
                      </a:rPr>
                      <m:t>𝑉</m:t>
                    </m:r>
                  </m:oMath>
                </a14:m>
                <a:r>
                  <a:rPr lang="en-US"/>
                  <a:t> and Edges </a:t>
                </a:r>
                <a14:m>
                  <m:oMath xmlns:m="http://schemas.openxmlformats.org/officeDocument/2006/math">
                    <m:r>
                      <a:rPr lang="fr-CH" i="1">
                        <a:latin typeface="Cambria Math" panose="02040503050406030204" pitchFamily="18" charset="0"/>
                      </a:rPr>
                      <m:t>𝐸</m:t>
                    </m:r>
                  </m:oMath>
                </a14:m>
                <a:endParaRPr lang="en-US"/>
              </a:p>
              <a:p>
                <a:pPr marL="457200" indent="-457200">
                  <a:buFont typeface="Arial" panose="020B0604020202020204" pitchFamily="34" charset="0"/>
                  <a:buChar char="•"/>
                </a:pPr>
                <a:r>
                  <a:rPr lang="fr-CH" sz="3200"/>
                  <a:t>Label set </a:t>
                </a:r>
                <a14:m>
                  <m:oMath xmlns:m="http://schemas.openxmlformats.org/officeDocument/2006/math">
                    <m:r>
                      <a:rPr lang="fr-CH" sz="3200" i="1">
                        <a:latin typeface="Cambria Math" panose="02040503050406030204" pitchFamily="18" charset="0"/>
                      </a:rPr>
                      <m:t>𝐿</m:t>
                    </m:r>
                  </m:oMath>
                </a14:m>
                <a:r>
                  <a:rPr lang="fr-CH" sz="3200"/>
                  <a:t> of size </a:t>
                </a:r>
                <a14:m>
                  <m:oMath xmlns:m="http://schemas.openxmlformats.org/officeDocument/2006/math">
                    <m:r>
                      <a:rPr lang="fr-CH" sz="3200" i="1">
                        <a:latin typeface="Cambria Math" panose="02040503050406030204" pitchFamily="18" charset="0"/>
                      </a:rPr>
                      <m:t>𝑛</m:t>
                    </m:r>
                  </m:oMath>
                </a14:m>
                <a:r>
                  <a:rPr lang="en-US" sz="3200"/>
                  <a:t> </a:t>
                </a:r>
              </a:p>
              <a:p>
                <a:pPr marL="457200" indent="-457200">
                  <a:buFont typeface="Arial" panose="020B0604020202020204" pitchFamily="34" charset="0"/>
                  <a:buChar char="•"/>
                </a:pPr>
                <a:r>
                  <a:rPr lang="en-US" sz="3200"/>
                  <a:t>Vertices </a:t>
                </a:r>
                <a14:m>
                  <m:oMath xmlns:m="http://schemas.openxmlformats.org/officeDocument/2006/math">
                    <m:r>
                      <a:rPr lang="fr-CH" sz="3200" i="1">
                        <a:latin typeface="Cambria Math" panose="02040503050406030204" pitchFamily="18" charset="0"/>
                      </a:rPr>
                      <m:t>𝑉</m:t>
                    </m:r>
                  </m:oMath>
                </a14:m>
                <a:r>
                  <a:rPr lang="en-US" sz="320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a:t> </a:t>
                </a:r>
              </a:p>
              <a:p>
                <a:pPr marL="457200" indent="-457200">
                  <a:buFont typeface="Arial" panose="020B0604020202020204" pitchFamily="34" charset="0"/>
                  <a:buChar char="•"/>
                </a:pPr>
                <a:r>
                  <a:rPr lang="en-US" sz="3200"/>
                  <a:t>Edges are undirected and unweighted</a:t>
                </a:r>
              </a:p>
              <a:p>
                <a:pPr>
                  <a:spcBef>
                    <a:spcPts val="0"/>
                  </a:spcBef>
                </a:pPr>
                <a:endParaRPr lang="en-US" sz="3200"/>
              </a:p>
              <a:p>
                <a:pPr>
                  <a:spcBef>
                    <a:spcPts val="0"/>
                  </a:spcBef>
                </a:pPr>
                <a:r>
                  <a:rPr lang="en-US" sz="3200"/>
                  <a:t>Objective</a:t>
                </a:r>
              </a:p>
              <a:p>
                <a:pPr marL="457200" indent="-457200">
                  <a:spcBef>
                    <a:spcPts val="0"/>
                  </a:spcBef>
                  <a:buFont typeface="Arial" panose="020B0604020202020204" pitchFamily="34" charset="0"/>
                  <a:buChar char="•"/>
                </a:pPr>
                <a:r>
                  <a:rPr lang="en-US" sz="3200"/>
                  <a:t>Determine for a vertex </a:t>
                </a:r>
                <a14:m>
                  <m:oMath xmlns:m="http://schemas.openxmlformats.org/officeDocument/2006/math">
                    <m:r>
                      <a:rPr lang="fr-CH" sz="3200" i="1">
                        <a:latin typeface="Cambria Math" panose="02040503050406030204" pitchFamily="18" charset="0"/>
                      </a:rPr>
                      <m:t>𝑣</m:t>
                    </m:r>
                  </m:oMath>
                </a14:m>
                <a:r>
                  <a:rPr lang="en-US" sz="3200"/>
                  <a:t> a label vector </a:t>
                </a:r>
                <a14:m>
                  <m:oMath xmlns:m="http://schemas.openxmlformats.org/officeDocument/2006/math">
                    <m:sSub>
                      <m:sSubPr>
                        <m:ctrlPr>
                          <a:rPr lang="en-US" sz="3200" i="1">
                            <a:latin typeface="Cambria Math" panose="02040503050406030204" pitchFamily="18" charset="0"/>
                          </a:rPr>
                        </m:ctrlPr>
                      </m:sSubPr>
                      <m:e>
                        <m:r>
                          <a:rPr lang="fr-CH" sz="3200" b="1" i="1">
                            <a:latin typeface="Cambria Math" panose="02040503050406030204" pitchFamily="18" charset="0"/>
                          </a:rPr>
                          <m:t>𝒍</m:t>
                        </m:r>
                      </m:e>
                      <m:sub>
                        <m:r>
                          <a:rPr lang="fr-CH" sz="3200" i="1">
                            <a:latin typeface="Cambria Math" panose="02040503050406030204" pitchFamily="18" charset="0"/>
                          </a:rPr>
                          <m:t>𝑖𝑛𝑓𝑒𝑟𝑟𝑒𝑑</m:t>
                        </m:r>
                      </m:sub>
                    </m:sSub>
                    <m:d>
                      <m:dPr>
                        <m:ctrlPr>
                          <a:rPr lang="fr-CH" sz="3200" i="1">
                            <a:latin typeface="Cambria Math" panose="02040503050406030204" pitchFamily="18" charset="0"/>
                          </a:rPr>
                        </m:ctrlPr>
                      </m:dPr>
                      <m:e>
                        <m:r>
                          <a:rPr lang="fr-CH" sz="3200" i="1">
                            <a:latin typeface="Cambria Math" panose="02040503050406030204" pitchFamily="18" charset="0"/>
                          </a:rPr>
                          <m:t>𝑣</m:t>
                        </m:r>
                      </m:e>
                    </m:d>
                  </m:oMath>
                </a14:m>
                <a:r>
                  <a:rPr lang="en-US" sz="3200"/>
                  <a:t> of size </a:t>
                </a:r>
                <a14:m>
                  <m:oMath xmlns:m="http://schemas.openxmlformats.org/officeDocument/2006/math">
                    <m:r>
                      <a:rPr lang="fr-CH" sz="3200" i="1">
                        <a:latin typeface="Cambria Math" panose="02040503050406030204" pitchFamily="18" charset="0"/>
                      </a:rPr>
                      <m:t>𝑛</m:t>
                    </m:r>
                    <m:r>
                      <a:rPr lang="fr-CH" sz="3200" i="1">
                        <a:latin typeface="Cambria Math" panose="02040503050406030204" pitchFamily="18" charset="0"/>
                      </a:rPr>
                      <m:t>+1</m:t>
                    </m:r>
                  </m:oMath>
                </a14:m>
                <a:endParaRPr lang="en-US" sz="3200"/>
              </a:p>
              <a:p>
                <a:pPr marL="457200" indent="-457200">
                  <a:spcBef>
                    <a:spcPts val="0"/>
                  </a:spcBef>
                  <a:buFont typeface="Arial" panose="020B0604020202020204" pitchFamily="34" charset="0"/>
                  <a:buChar char="•"/>
                </a:pPr>
                <a14:m>
                  <m:oMath xmlns:m="http://schemas.openxmlformats.org/officeDocument/2006/math">
                    <m:sSub>
                      <m:sSubPr>
                        <m:ctrlPr>
                          <a:rPr lang="en-US" sz="3200" i="1">
                            <a:latin typeface="Cambria Math" panose="02040503050406030204" pitchFamily="18" charset="0"/>
                          </a:rPr>
                        </m:ctrlPr>
                      </m:sSubPr>
                      <m:e>
                        <m:r>
                          <a:rPr lang="fr-CH" sz="3200" b="1" i="1">
                            <a:latin typeface="Cambria Math" panose="02040503050406030204" pitchFamily="18" charset="0"/>
                          </a:rPr>
                          <m:t>𝒍</m:t>
                        </m:r>
                      </m:e>
                      <m:sub>
                        <m:r>
                          <a:rPr lang="fr-CH" sz="3200" i="1">
                            <a:latin typeface="Cambria Math" panose="02040503050406030204" pitchFamily="18" charset="0"/>
                          </a:rPr>
                          <m:t>𝑖𝑛𝑓𝑒𝑟𝑟𝑒𝑑</m:t>
                        </m:r>
                      </m:sub>
                    </m:sSub>
                    <m:d>
                      <m:dPr>
                        <m:ctrlPr>
                          <a:rPr lang="fr-CH" sz="3200" i="1">
                            <a:latin typeface="Cambria Math" panose="02040503050406030204" pitchFamily="18" charset="0"/>
                          </a:rPr>
                        </m:ctrlPr>
                      </m:dPr>
                      <m:e>
                        <m:r>
                          <a:rPr lang="fr-CH" sz="3200" i="1">
                            <a:latin typeface="Cambria Math" panose="02040503050406030204" pitchFamily="18" charset="0"/>
                          </a:rPr>
                          <m:t>𝑣</m:t>
                        </m:r>
                      </m:e>
                    </m:d>
                  </m:oMath>
                </a14:m>
                <a:r>
                  <a:rPr lang="en-US" sz="3200"/>
                  <a:t> assigns a label probability</a:t>
                </a:r>
              </a:p>
              <a:p>
                <a:endParaRPr lang="en-US"/>
              </a:p>
            </p:txBody>
          </p:sp>
        </mc:Choice>
        <mc:Fallback>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4305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a:t>We assume that all neighbors excert the same influence on a node</a:t>
                </a:r>
              </a:p>
              <a:p>
                <a:r>
                  <a:rPr lang="en-US"/>
                  <a:t>Thus we would require that</a:t>
                </a:r>
              </a:p>
              <a:p>
                <a:endParaRPr lang="en-US"/>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a:p>
              <a:p>
                <a:endParaRPr lang="en-US"/>
              </a:p>
              <a:p>
                <a:r>
                  <a:rPr lang="en-US"/>
                  <a:t>Recursive equation resp. random walk model </a:t>
                </a:r>
                <a:br>
                  <a:rPr lang="en-US"/>
                </a:br>
                <a:r>
                  <a:rPr lang="en-US"/>
                  <a:t>(like PageRank)</a:t>
                </a:r>
              </a:p>
            </p:txBody>
          </p:sp>
        </mc:Choice>
        <mc:Fallback>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293" t="-1310" b="-124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72145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a:t>Adding Pre-existing Knowledge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8671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a:t> for nodes with known labels, otherwise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a:t> </a:t>
                </a:r>
              </a:p>
              <a:p>
                <a:endParaRPr lang="en-US" sz="2800">
                  <a:latin typeface="Courier" pitchFamily="2" charset="0"/>
                </a:endParaRPr>
              </a:p>
              <a:p>
                <a:r>
                  <a:rPr lang="en-US" sz="2800">
                    <a:latin typeface="Courier" pitchFamily="2" charset="0"/>
                  </a:rPr>
                  <a:t>while not converged</a:t>
                </a:r>
              </a:p>
              <a:p>
                <a:r>
                  <a:rPr lang="en-US" sz="280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a:p>
              <a:p>
                <a:r>
                  <a:rPr lang="en-US" sz="280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a:t>		</a:t>
                </a:r>
                <a:r>
                  <a:rPr lang="en-US" sz="2800"/>
                  <a:t> // inject apriori knowledge</a:t>
                </a:r>
                <a:br>
                  <a:rPr lang="fr-CH" sz="2800"/>
                </a:br>
                <a:r>
                  <a:rPr lang="fr-CH" sz="280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a:t>	</a:t>
                </a:r>
                <a:r>
                  <a:rPr lang="en-US" sz="2800"/>
                  <a:t> // infer from neighbors</a:t>
                </a:r>
                <a:endParaRPr lang="fr-CH" sz="2800" b="0"/>
              </a:p>
              <a:p>
                <a:r>
                  <a:rPr lang="en-US" sz="280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a:t>	 	// stop</a:t>
                </a:r>
              </a:p>
              <a:p>
                <a:endParaRPr lang="en-US" sz="2800"/>
              </a:p>
              <a:p>
                <a:r>
                  <a:rPr lang="en-US" sz="280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a:t> can be interpreted as decisions in a random walk</a:t>
                </a:r>
              </a:p>
              <a:p>
                <a:endParaRPr lang="en-US" sz="2800"/>
              </a:p>
              <a:p>
                <a:endParaRPr lang="en-US" sz="2800"/>
              </a:p>
            </p:txBody>
          </p:sp>
        </mc:Choice>
        <mc:Fallback>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763" b="-720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2480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a:t>Determining the Probabilities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p:txBody>
              <a:bodyPr/>
              <a:lstStyle/>
              <a:p>
                <a:r>
                  <a:rPr lang="en-US"/>
                  <a:t>Entropy of transition probabilities </a:t>
                </a:r>
                <a14:m>
                  <m:oMath xmlns:m="http://schemas.openxmlformats.org/officeDocument/2006/math">
                    <m:r>
                      <a:rPr lang="fr-CH" b="0" i="1">
                        <a:latin typeface="Cambria Math" panose="02040503050406030204" pitchFamily="18" charset="0"/>
                      </a:rPr>
                      <m:t>𝐻</m:t>
                    </m:r>
                    <m:d>
                      <m:dPr>
                        <m:ctrlPr>
                          <a:rPr lang="fr-CH" b="0" i="1">
                            <a:latin typeface="Cambria Math" panose="02040503050406030204" pitchFamily="18" charset="0"/>
                          </a:rPr>
                        </m:ctrlPr>
                      </m:dPr>
                      <m:e>
                        <m:r>
                          <a:rPr lang="fr-CH" b="0" i="1">
                            <a:latin typeface="Cambria Math" panose="02040503050406030204" pitchFamily="18" charset="0"/>
                          </a:rPr>
                          <m:t>𝑣</m:t>
                        </m:r>
                      </m:e>
                    </m:d>
                    <m:r>
                      <a:rPr lang="fr-CH" b="0" i="1">
                        <a:latin typeface="Cambria Math" panose="02040503050406030204" pitchFamily="18" charset="0"/>
                      </a:rPr>
                      <m:t>=−</m:t>
                    </m:r>
                    <m:func>
                      <m:funcPr>
                        <m:ctrlPr>
                          <a:rPr lang="fr-CH" b="0" i="1">
                            <a:latin typeface="Cambria Math" panose="02040503050406030204" pitchFamily="18" charset="0"/>
                          </a:rPr>
                        </m:ctrlPr>
                      </m:funcPr>
                      <m:fName>
                        <m:r>
                          <m:rPr>
                            <m:sty m:val="p"/>
                          </m:rPr>
                          <a:rPr lang="fr-CH" b="0" i="0">
                            <a:latin typeface="Cambria Math" panose="02040503050406030204" pitchFamily="18" charset="0"/>
                          </a:rPr>
                          <m:t>log</m:t>
                        </m:r>
                      </m:fName>
                      <m:e>
                        <m:f>
                          <m:fPr>
                            <m:ctrlPr>
                              <a:rPr lang="fr-CH" b="0" i="1">
                                <a:latin typeface="Cambria Math" panose="02040503050406030204" pitchFamily="18" charset="0"/>
                              </a:rPr>
                            </m:ctrlPr>
                          </m:fPr>
                          <m:num>
                            <m:r>
                              <a:rPr lang="fr-CH" b="0" i="1">
                                <a:latin typeface="Cambria Math" panose="02040503050406030204" pitchFamily="18" charset="0"/>
                              </a:rPr>
                              <m:t>1</m:t>
                            </m:r>
                          </m:num>
                          <m:den>
                            <m:r>
                              <m:rPr>
                                <m:sty m:val="p"/>
                              </m:rPr>
                              <a:rPr lang="fr-CH" b="0" i="0">
                                <a:latin typeface="Cambria Math" panose="02040503050406030204" pitchFamily="18" charset="0"/>
                              </a:rPr>
                              <m:t>deg</m:t>
                            </m:r>
                            <m:r>
                              <a:rPr lang="fr-CH" b="0" i="1">
                                <a:latin typeface="Cambria Math" panose="02040503050406030204" pitchFamily="18" charset="0"/>
                              </a:rPr>
                              <m:t>⁡(</m:t>
                            </m:r>
                            <m:r>
                              <a:rPr lang="fr-CH" b="0" i="1">
                                <a:latin typeface="Cambria Math" panose="02040503050406030204" pitchFamily="18" charset="0"/>
                              </a:rPr>
                              <m:t>𝑣</m:t>
                            </m:r>
                            <m:r>
                              <a:rPr lang="fr-CH" b="0" i="1">
                                <a:latin typeface="Cambria Math" panose="02040503050406030204" pitchFamily="18" charset="0"/>
                              </a:rPr>
                              <m:t>)</m:t>
                            </m:r>
                          </m:den>
                        </m:f>
                      </m:e>
                    </m:func>
                  </m:oMath>
                </a14:m>
                <a:endParaRPr lang="en-US"/>
              </a:p>
              <a:p>
                <a:r>
                  <a:rPr lang="en-US" sz="320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a:t>  </a:t>
                </a:r>
                <a:endParaRPr lang="fr-CH" sz="3200" i="1">
                  <a:latin typeface="Cambria Math" panose="02040503050406030204" pitchFamily="18" charset="0"/>
                </a:endParaRPr>
              </a:p>
              <a:p>
                <a:r>
                  <a:rPr lang="en-US" sz="320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a:t> if </a:t>
                </a:r>
                <a14:m>
                  <m:oMath xmlns:m="http://schemas.openxmlformats.org/officeDocument/2006/math">
                    <m:r>
                      <a:rPr lang="fr-CH" sz="3200" i="1">
                        <a:latin typeface="Cambria Math" panose="02040503050406030204" pitchFamily="18" charset="0"/>
                      </a:rPr>
                      <m:t>𝑣</m:t>
                    </m:r>
                  </m:oMath>
                </a14:m>
                <a:r>
                  <a:rPr lang="en-US" sz="3200"/>
                  <a:t> is labelled, 0 otherwise</a:t>
                </a:r>
              </a:p>
              <a:p>
                <a:r>
                  <a:rPr lang="en-US" sz="320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a:t>,1)</a:t>
                </a:r>
              </a:p>
              <a:p>
                <a:endParaRPr lang="en-US"/>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b="0" i="1">
                            <a:latin typeface="Cambria Math" panose="02040503050406030204" pitchFamily="18" charset="0"/>
                          </a:rPr>
                          <m:t>𝑐𝑜𝑛</m:t>
                        </m:r>
                      </m:sup>
                    </m:sSubSup>
                    <m:r>
                      <a:rPr lang="fr-CH" sz="3600" i="1">
                        <a:latin typeface="Cambria Math" panose="02040503050406030204" pitchFamily="18" charset="0"/>
                      </a:rPr>
                      <m:t>=</m:t>
                    </m:r>
                    <m:f>
                      <m:fPr>
                        <m:ctrlPr>
                          <a:rPr lang="fr-CH" sz="360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𝑐</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𝑖𝑛𝑗</m:t>
                        </m:r>
                      </m:sup>
                    </m:sSubSup>
                    <m:r>
                      <a:rPr lang="fr-CH" sz="3600" b="0" i="1">
                        <a:latin typeface="Cambria Math" panose="02040503050406030204" pitchFamily="18" charset="0"/>
                      </a:rPr>
                      <m:t>=</m:t>
                    </m:r>
                    <m:f>
                      <m:fPr>
                        <m:ctrlPr>
                          <a:rPr lang="fr-CH" sz="3600" b="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𝑑</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oMath>
                </a14:m>
                <a:r>
                  <a:rPr lang="en-US"/>
                  <a:t>for labelled nodes, 0 otherwise</a:t>
                </a:r>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𝑎𝑏𝑎</m:t>
                        </m:r>
                      </m:sup>
                    </m:sSubSup>
                    <m:r>
                      <a:rPr lang="fr-CH" sz="3600" b="0" i="1">
                        <a:latin typeface="Cambria Math" panose="02040503050406030204" pitchFamily="18" charset="0"/>
                      </a:rPr>
                      <m:t>=1−</m:t>
                    </m:r>
                  </m:oMath>
                </a14:m>
                <a:r>
                  <a:rPr lang="fr-CH" sz="3200"/>
                  <a:t> </a:t>
                </a:r>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𝑐𝑜𝑛𝑡</m:t>
                        </m:r>
                      </m:sup>
                    </m:sSubSup>
                    <m:r>
                      <a:rPr lang="fr-CH" sz="3200" b="0" i="1">
                        <a:latin typeface="Cambria Math" panose="02040503050406030204" pitchFamily="18" charset="0"/>
                      </a:rPr>
                      <m:t>−</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oMath>
                </a14:m>
                <a:endParaRPr lang="en-US"/>
              </a:p>
            </p:txBody>
          </p:sp>
        </mc:Choice>
        <mc:Fallback>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blipFill>
                <a:blip r:embed="rId3"/>
                <a:stretch>
                  <a:fillRect l="-12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7097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13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4467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81987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4707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ED65-02BB-5D44-BE3F-F82D4924C185}"/>
              </a:ext>
            </a:extLst>
          </p:cNvPr>
          <p:cNvSpPr>
            <a:spLocks noGrp="1"/>
          </p:cNvSpPr>
          <p:nvPr>
            <p:ph type="title"/>
          </p:nvPr>
        </p:nvSpPr>
        <p:spPr/>
        <p:txBody>
          <a:bodyPr/>
          <a:lstStyle/>
          <a:p>
            <a:r>
              <a:rPr lang="en-US"/>
              <a:t>1. Entity Disambiguation</a:t>
            </a:r>
          </a:p>
        </p:txBody>
      </p:sp>
      <p:sp>
        <p:nvSpPr>
          <p:cNvPr id="3" name="Text Placeholder 2">
            <a:extLst>
              <a:ext uri="{FF2B5EF4-FFF2-40B4-BE49-F238E27FC236}">
                <a16:creationId xmlns:a16="http://schemas.microsoft.com/office/drawing/2014/main" id="{8F8621BB-5C60-BD4A-8FF7-829CEFAA6E1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2DA7C89-D4A1-554F-A6C5-65AEFCB738CE}"/>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54562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a:t>Different neighbors of</a:t>
                </a:r>
                <a:r>
                  <a:rPr lang="en-US" sz="4000"/>
                  <a:t> a node </a:t>
                </a:r>
                <a14:m>
                  <m:oMath xmlns:m="http://schemas.openxmlformats.org/officeDocument/2006/math">
                    <m:r>
                      <a:rPr lang="fr-CH" sz="4000" i="1">
                        <a:latin typeface="Cambria Math" panose="02040503050406030204" pitchFamily="18" charset="0"/>
                      </a:rPr>
                      <m:t>𝑣</m:t>
                    </m:r>
                  </m:oMath>
                </a14:m>
                <a:endParaRPr lang="en-US" sz="4000"/>
              </a:p>
            </p:txBody>
          </p:sp>
        </mc:Choice>
        <mc:Fallback>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a:t>Have a different influence depending on their degree</a:t>
                </a:r>
              </a:p>
              <a:p>
                <a:pPr marL="514350" indent="-514350">
                  <a:buAutoNum type="alphaUcPeriod"/>
                </a:pPr>
                <a:r>
                  <a:rPr lang="en-US"/>
                  <a:t>Have exactly same influence</a:t>
                </a:r>
              </a:p>
              <a:p>
                <a:pPr marL="514350" indent="-514350">
                  <a:buAutoNum type="alphaUcPeriod"/>
                </a:pPr>
                <a:r>
                  <a:rPr lang="en-US"/>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a:p>
              <a:p>
                <a:pPr marL="514350" indent="-514350">
                  <a:buAutoNum type="alphaUcPeriod"/>
                </a:pPr>
                <a:r>
                  <a:rPr lang="en-US"/>
                  <a:t> Have a different influence depending on whether they have a known label</a:t>
                </a:r>
              </a:p>
            </p:txBody>
          </p:sp>
        </mc:Choice>
        <mc:Fallback>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87741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9197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E655-F09B-D442-9B65-5DB64225FA8F}"/>
              </a:ext>
            </a:extLst>
          </p:cNvPr>
          <p:cNvSpPr>
            <a:spLocks noGrp="1"/>
          </p:cNvSpPr>
          <p:nvPr>
            <p:ph type="title"/>
          </p:nvPr>
        </p:nvSpPr>
        <p:spPr/>
        <p:txBody>
          <a:bodyPr/>
          <a:lstStyle/>
          <a:p>
            <a:r>
              <a:rPr lang="en-US"/>
              <a:t>3. Link Prediction</a:t>
            </a:r>
          </a:p>
        </p:txBody>
      </p:sp>
      <p:sp>
        <p:nvSpPr>
          <p:cNvPr id="3" name="Text Placeholder 2">
            <a:extLst>
              <a:ext uri="{FF2B5EF4-FFF2-40B4-BE49-F238E27FC236}">
                <a16:creationId xmlns:a16="http://schemas.microsoft.com/office/drawing/2014/main" id="{0649716C-4252-5448-9BF8-4CA000EEBBA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68E6949-C8F5-1745-A241-5A22FBDC068A}"/>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303004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a:t>Knowledge Base Completion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a:t>Jane born in Miami?</a:t>
            </a:r>
          </a:p>
        </p:txBody>
      </p:sp>
    </p:spTree>
    <p:extLst>
      <p:ext uri="{BB962C8B-B14F-4D97-AF65-F5344CB8AC3E}">
        <p14:creationId xmlns:p14="http://schemas.microsoft.com/office/powerpoint/2010/main" val="152887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a:p>
              <a:p>
                <a:r>
                  <a:rPr lang="en-US"/>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a:p>
              <a:p>
                <a:endParaRPr lang="en-US"/>
              </a:p>
              <a:p>
                <a:r>
                  <a:rPr lang="en-US"/>
                  <a:t>Define a plausibility score </a:t>
                </a:r>
                <a14:m>
                  <m:oMath xmlns:m="http://schemas.openxmlformats.org/officeDocument/2006/math">
                    <m:r>
                      <m:rPr>
                        <m:sty m:val="p"/>
                      </m:rPr>
                      <a:rPr lang="fr-CH" b="0" i="0">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a:t> such that</a:t>
                </a:r>
              </a:p>
              <a:p>
                <a:endParaRPr lang="en-US"/>
              </a:p>
              <a:p>
                <a:r>
                  <a:rPr lang="fr-CH"/>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a:t> &gt;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𝑟</m:t>
                        </m:r>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𝑡</m:t>
                        </m:r>
                        <m:r>
                          <a:rPr lang="fr-CH" b="0" i="1">
                            <a:latin typeface="Cambria Math" panose="02040503050406030204" pitchFamily="18" charset="0"/>
                          </a:rPr>
                          <m:t>′</m:t>
                        </m:r>
                      </m:e>
                    </m:d>
                  </m:oMath>
                </a14:m>
                <a:endParaRPr lang="fr-CH"/>
              </a:p>
              <a:p>
                <a:endParaRPr lang="en-US"/>
              </a:p>
              <a:p>
                <a:r>
                  <a:rPr lang="en-US"/>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a:t> is an implausible triple</a:t>
                </a:r>
              </a:p>
            </p:txBody>
          </p:sp>
        </mc:Choice>
        <mc:Fallback>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b="-10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p:txBody>
              <a:bodyPr/>
              <a:lstStyle/>
              <a:p>
                <a:r>
                  <a:rPr lang="en-US"/>
                  <a:t>Minimize the loss function</a:t>
                </a:r>
              </a:p>
              <a:p>
                <a:endParaRPr lang="en-US"/>
              </a:p>
              <a:p>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𝐽</m:t>
                      </m:r>
                      <m:d>
                        <m:dPr>
                          <m:ctrlPr>
                            <a:rPr lang="fr-CH" b="0" i="1">
                              <a:latin typeface="Cambria Math" panose="02040503050406030204" pitchFamily="18" charset="0"/>
                            </a:rPr>
                          </m:ctrlPr>
                        </m:dPr>
                        <m:e>
                          <m:r>
                            <a:rPr lang="fr-CH" b="0" i="1">
                              <a:latin typeface="Cambria Math" panose="02040503050406030204" pitchFamily="18" charset="0"/>
                              <a:ea typeface="Cambria Math" panose="02040503050406030204" pitchFamily="18" charset="0"/>
                            </a:rPr>
                            <m:t>𝜃</m:t>
                          </m:r>
                        </m:e>
                      </m:d>
                      <m:r>
                        <a:rPr lang="fr-CH" b="0" i="1">
                          <a:latin typeface="Cambria Math" panose="02040503050406030204" pitchFamily="18" charset="0"/>
                          <a:ea typeface="Cambria Math" panose="02040503050406030204" pitchFamily="18" charset="0"/>
                        </a:rPr>
                        <m:t>=</m:t>
                      </m:r>
                      <m:nary>
                        <m:naryPr>
                          <m:chr m:val="∑"/>
                          <m:supHide m:val="on"/>
                          <m:ctrlPr>
                            <a:rPr lang="fr-CH" b="0" i="1">
                              <a:latin typeface="Cambria Math" panose="02040503050406030204" pitchFamily="18" charset="0"/>
                              <a:ea typeface="Cambria Math" panose="02040503050406030204" pitchFamily="18" charset="0"/>
                            </a:rPr>
                          </m:ctrlPr>
                        </m:naryPr>
                        <m:sub>
                          <m:eqArr>
                            <m:eqArrPr>
                              <m:ctrlPr>
                                <a:rPr lang="fr-CH" b="0" i="1">
                                  <a:latin typeface="Cambria Math" panose="02040503050406030204" pitchFamily="18" charset="0"/>
                                  <a:ea typeface="Cambria Math" panose="02040503050406030204" pitchFamily="18" charset="0"/>
                                </a:rPr>
                              </m:ctrlPr>
                            </m:eqArrPr>
                            <m:e>
                              <m:r>
                                <m:rPr>
                                  <m:brk m:alnAt="7"/>
                                </m:rP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h</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𝑡</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𝜖</m:t>
                              </m:r>
                              <m:r>
                                <a:rPr lang="fr-CH" b="0" i="1">
                                  <a:latin typeface="Cambria Math" panose="02040503050406030204" pitchFamily="18" charset="0"/>
                                  <a:ea typeface="Cambria Math" panose="02040503050406030204" pitchFamily="18" charset="0"/>
                                </a:rPr>
                                <m:t>𝐺</m:t>
                              </m:r>
                            </m:e>
                            <m:e>
                              <m:r>
                                <a:rPr lang="fr-CH" b="0" i="1">
                                  <a:latin typeface="Cambria Math" panose="02040503050406030204" pitchFamily="18" charset="0"/>
                                  <a:ea typeface="Cambria Math" panose="02040503050406030204" pitchFamily="18" charset="0"/>
                                </a:rPr>
                                <m:t>(</m:t>
                              </m:r>
                              <m:sSup>
                                <m:sSupPr>
                                  <m:ctrlPr>
                                    <a:rPr lang="fr-CH" b="0"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h</m:t>
                                  </m:r>
                                </m:e>
                                <m:sup>
                                  <m:r>
                                    <a:rPr lang="fr-CH" b="0" i="1">
                                      <a:latin typeface="Cambria Math" panose="02040503050406030204" pitchFamily="18" charset="0"/>
                                      <a:ea typeface="Cambria Math" panose="02040503050406030204" pitchFamily="18" charset="0"/>
                                    </a:rPr>
                                    <m:t>′</m:t>
                                  </m:r>
                                </m:sup>
                              </m:sSup>
                              <m:r>
                                <a:rPr lang="fr-CH" b="0" i="1">
                                  <a:latin typeface="Cambria Math" panose="02040503050406030204" pitchFamily="18" charset="0"/>
                                  <a:ea typeface="Cambria Math" panose="02040503050406030204" pitchFamily="18" charset="0"/>
                                </a:rPr>
                                <m:t>,</m:t>
                              </m:r>
                              <m:sSup>
                                <m:sSupPr>
                                  <m:ctrlPr>
                                    <a:rPr lang="fr-CH" b="0"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𝑟</m:t>
                                  </m:r>
                                </m:e>
                                <m:sup>
                                  <m:r>
                                    <a:rPr lang="fr-CH" b="0" i="1">
                                      <a:latin typeface="Cambria Math" panose="02040503050406030204" pitchFamily="18" charset="0"/>
                                      <a:ea typeface="Cambria Math" panose="02040503050406030204" pitchFamily="18" charset="0"/>
                                    </a:rPr>
                                    <m:t>′</m:t>
                                  </m:r>
                                </m:sup>
                              </m:sSup>
                              <m:r>
                                <a:rPr lang="fr-CH" b="0" i="1">
                                  <a:latin typeface="Cambria Math" panose="02040503050406030204" pitchFamily="18" charset="0"/>
                                  <a:ea typeface="Cambria Math" panose="02040503050406030204" pitchFamily="18" charset="0"/>
                                </a:rPr>
                                <m:t>,</m:t>
                              </m:r>
                              <m:sSup>
                                <m:sSupPr>
                                  <m:ctrlPr>
                                    <a:rPr lang="fr-CH" b="0"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𝑡</m:t>
                                  </m:r>
                                </m:e>
                                <m:sup>
                                  <m:r>
                                    <a:rPr lang="fr-CH" b="0" i="1">
                                      <a:latin typeface="Cambria Math" panose="02040503050406030204" pitchFamily="18" charset="0"/>
                                      <a:ea typeface="Cambria Math" panose="02040503050406030204" pitchFamily="18" charset="0"/>
                                    </a:rPr>
                                    <m:t>′</m:t>
                                  </m:r>
                                </m:sup>
                              </m:sSup>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𝜖</m:t>
                              </m:r>
                              <m:r>
                                <a:rPr lang="fr-CH" b="0" i="1">
                                  <a:latin typeface="Cambria Math" panose="02040503050406030204" pitchFamily="18" charset="0"/>
                                  <a:ea typeface="Cambria Math" panose="02040503050406030204" pitchFamily="18" charset="0"/>
                                </a:rPr>
                                <m:t>𝐺</m:t>
                              </m:r>
                              <m:r>
                                <a:rPr lang="fr-CH" b="0" i="1">
                                  <a:latin typeface="Cambria Math" panose="02040503050406030204" pitchFamily="18" charset="0"/>
                                  <a:ea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e>
                          </m:eqArr>
                        </m:sub>
                        <m:sup/>
                        <m:e>
                          <m:r>
                            <m:rPr>
                              <m:sty m:val="p"/>
                            </m:rPr>
                            <a:rPr lang="fr-CH" b="0" i="0">
                              <a:latin typeface="Cambria Math" panose="02040503050406030204" pitchFamily="18" charset="0"/>
                              <a:ea typeface="Cambria Math" panose="02040503050406030204" pitchFamily="18" charset="0"/>
                            </a:rPr>
                            <m:t>max</m:t>
                          </m:r>
                          <m:r>
                            <a:rPr lang="fr-CH" b="0" i="1">
                              <a:latin typeface="Cambria Math" panose="02040503050406030204" pitchFamily="18" charset="0"/>
                              <a:ea typeface="Cambria Math" panose="02040503050406030204" pitchFamily="18" charset="0"/>
                            </a:rPr>
                            <m:t>⁡(0,</m:t>
                          </m:r>
                          <m:r>
                            <a:rPr lang="fr-CH" b="0" i="1">
                              <a:latin typeface="Cambria Math" panose="02040503050406030204" pitchFamily="18" charset="0"/>
                              <a:ea typeface="Cambria Math" panose="02040503050406030204" pitchFamily="18" charset="0"/>
                            </a:rPr>
                            <m:t>𝛾</m:t>
                          </m:r>
                          <m:r>
                            <a:rPr lang="fr-CH" b="0" i="1">
                              <a:latin typeface="Cambria Math" panose="02040503050406030204" pitchFamily="18" charset="0"/>
                              <a:ea typeface="Cambria Math" panose="02040503050406030204" pitchFamily="18" charset="0"/>
                            </a:rPr>
                            <m:t>+</m:t>
                          </m:r>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r>
                            <m:rPr>
                              <m:nor/>
                            </m:rPr>
                            <a:rPr lang="en-US"/>
                            <m:t> </m:t>
                          </m:r>
                          <m:r>
                            <m:rPr>
                              <m:nor/>
                            </m:rPr>
                            <a:rPr lang="fr-CH" b="0" i="0"/>
                            <m:t>−</m:t>
                          </m:r>
                          <m:r>
                            <m:rPr>
                              <m:nor/>
                            </m:rPr>
                            <a:rPr lang="en-US"/>
                            <m:t> </m:t>
                          </m:r>
                          <m:r>
                            <m:rPr>
                              <m:sty m:val="p"/>
                            </m:rPr>
                            <a:rPr lang="fr-CH">
                              <a:latin typeface="Cambria Math" panose="02040503050406030204" pitchFamily="18" charset="0"/>
                            </a:rPr>
                            <m:t>f</m:t>
                          </m:r>
                          <m:d>
                            <m:dPr>
                              <m:ctrlPr>
                                <a:rPr lang="fr-CH" i="1">
                                  <a:latin typeface="Cambria Math" panose="02040503050406030204" pitchFamily="18" charset="0"/>
                                </a:rPr>
                              </m:ctrlPr>
                            </m:dPr>
                            <m:e>
                              <m:sSup>
                                <m:sSupPr>
                                  <m:ctrlPr>
                                    <a:rPr lang="fr-CH" i="1">
                                      <a:latin typeface="Cambria Math" panose="02040503050406030204" pitchFamily="18" charset="0"/>
                                    </a:rPr>
                                  </m:ctrlPr>
                                </m:sSupPr>
                                <m:e>
                                  <m:r>
                                    <a:rPr lang="fr-CH" i="1">
                                      <a:latin typeface="Cambria Math" panose="02040503050406030204" pitchFamily="18" charset="0"/>
                                    </a:rPr>
                                    <m:t>h</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𝑟</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𝑡</m:t>
                                  </m:r>
                                </m:e>
                                <m:sup>
                                  <m:r>
                                    <a:rPr lang="fr-CH" i="1">
                                      <a:latin typeface="Cambria Math" panose="02040503050406030204" pitchFamily="18" charset="0"/>
                                    </a:rPr>
                                    <m:t>′</m:t>
                                  </m:r>
                                </m:sup>
                              </m:sSup>
                            </m:e>
                          </m:d>
                          <m:r>
                            <a:rPr lang="fr-CH" b="0" i="1">
                              <a:latin typeface="Cambria Math" panose="02040503050406030204" pitchFamily="18" charset="0"/>
                            </a:rPr>
                            <m:t>)</m:t>
                          </m:r>
                        </m:e>
                      </m:nary>
                    </m:oMath>
                  </m:oMathPara>
                </a14:m>
                <a:endParaRPr lang="en-US"/>
              </a:p>
              <a:p>
                <a:endParaRPr lang="en-US"/>
              </a:p>
              <a:p>
                <a:r>
                  <a:rPr lang="en-US"/>
                  <a:t>where </a:t>
                </a:r>
                <a14:m>
                  <m:oMath xmlns:m="http://schemas.openxmlformats.org/officeDocument/2006/math">
                    <m:sSup>
                      <m:sSupPr>
                        <m:ctrlPr>
                          <a:rPr lang="fr-CH" b="0" i="1">
                            <a:latin typeface="Cambria Math" panose="02040503050406030204" pitchFamily="18" charset="0"/>
                          </a:rPr>
                        </m:ctrlPr>
                      </m:sSupPr>
                      <m:e>
                        <m:r>
                          <a:rPr lang="fr-CH" b="0" i="1">
                            <a:latin typeface="Cambria Math" panose="02040503050406030204" pitchFamily="18" charset="0"/>
                          </a:rPr>
                          <m:t>𝐺</m:t>
                        </m:r>
                      </m:e>
                      <m:sup>
                        <m:r>
                          <a:rPr lang="fr-CH" b="0" i="1">
                            <a:latin typeface="Cambria Math" panose="02040503050406030204" pitchFamily="18" charset="0"/>
                          </a:rPr>
                          <m:t>′</m:t>
                        </m:r>
                      </m:sup>
                    </m:sSup>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a:p>
              <a:p>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US"/>
                  <a:t> is a hyperparameter</a:t>
                </a:r>
              </a:p>
              <a:p>
                <a:endParaRPr lang="en-US"/>
              </a:p>
            </p:txBody>
          </p:sp>
        </mc:Choice>
        <mc:Fallback xmlns="">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blipFill>
                <a:blip r:embed="rId3"/>
                <a:stretch>
                  <a:fillRect l="-1293" t="-12227"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a:t>One of the first emedding-based models for knowledge base completion</a:t>
                </a:r>
              </a:p>
              <a:p>
                <a:pPr marL="457200" indent="-457200">
                  <a:buFont typeface="Arial" panose="020B0604020202020204" pitchFamily="34" charset="0"/>
                  <a:buChar char="•"/>
                </a:pPr>
                <a:r>
                  <a:rPr lang="en-US"/>
                  <a:t>Based on the intuition from text WE</a:t>
                </a:r>
              </a:p>
              <a:p>
                <a:endParaRPr lang="en-US"/>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1/2</m:t>
                          </m:r>
                        </m:sub>
                      </m:sSub>
                    </m:oMath>
                  </m:oMathPara>
                </a14:m>
                <a:endParaRPr lang="en-US"/>
              </a:p>
              <a:p>
                <a:endParaRPr lang="en-US"/>
              </a:p>
              <a:p>
                <a:r>
                  <a:rPr lang="en-US"/>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a:t> </a:t>
                </a:r>
              </a:p>
            </p:txBody>
          </p:sp>
        </mc:Choice>
        <mc:Fallback xmlns="">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a:t>Initialize vectors with random values</a:t>
                </a:r>
              </a:p>
              <a:p>
                <a:pPr marL="457200" indent="-457200">
                  <a:buFont typeface="Arial" panose="020B0604020202020204" pitchFamily="34" charset="0"/>
                  <a:buChar char="•"/>
                </a:pPr>
                <a:r>
                  <a:rPr lang="en-US"/>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a:latin typeface="Cambria Math" panose="02040503050406030204" pitchFamily="18" charset="0"/>
                          </a:rPr>
                          <m:t>6</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a:t> </a:t>
                </a:r>
                <a14:m>
                  <m:oMath xmlns:m="http://schemas.openxmlformats.org/officeDocument/2006/math">
                    <m:f>
                      <m:fPr>
                        <m:ctrlPr>
                          <a:rPr lang="fr-CH" i="1">
                            <a:latin typeface="Cambria Math" panose="02040503050406030204" pitchFamily="18" charset="0"/>
                          </a:rPr>
                        </m:ctrlPr>
                      </m:fPr>
                      <m:num>
                        <m:r>
                          <a:rPr lang="fr-CH" i="1">
                            <a:latin typeface="Cambria Math" panose="02040503050406030204" pitchFamily="18" charset="0"/>
                          </a:rPr>
                          <m:t>6</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a:t> where </a:t>
                </a:r>
                <a14:m>
                  <m:oMath xmlns:m="http://schemas.openxmlformats.org/officeDocument/2006/math">
                    <m:r>
                      <a:rPr lang="fr-CH" b="0" i="1">
                        <a:latin typeface="Cambria Math" panose="02040503050406030204" pitchFamily="18" charset="0"/>
                      </a:rPr>
                      <m:t>𝑘</m:t>
                    </m:r>
                  </m:oMath>
                </a14:m>
                <a:r>
                  <a:rPr lang="en-US"/>
                  <a:t> is the embedding dimension</a:t>
                </a:r>
              </a:p>
              <a:p>
                <a:pPr marL="457200" indent="-457200">
                  <a:buFont typeface="Arial" panose="020B0604020202020204" pitchFamily="34" charset="0"/>
                  <a:buChar char="•"/>
                </a:pPr>
                <a:r>
                  <a:rPr lang="en-US"/>
                  <a:t>In each iteration</a:t>
                </a:r>
              </a:p>
              <a:p>
                <a:pPr marL="1376240" lvl="1" indent="-457200">
                  <a:buFont typeface="Arial" panose="020B0604020202020204" pitchFamily="34" charset="0"/>
                  <a:buChar char="•"/>
                </a:pPr>
                <a:r>
                  <a:rPr lang="en-US"/>
                  <a:t>Sample a correct triple or batch</a:t>
                </a:r>
              </a:p>
              <a:p>
                <a:pPr marL="1376240" lvl="1" indent="-457200">
                  <a:buFont typeface="Arial" panose="020B0604020202020204" pitchFamily="34" charset="0"/>
                  <a:buChar char="•"/>
                </a:pPr>
                <a:r>
                  <a:rPr lang="en-US"/>
                  <a:t>Derive a corrupt triple from the correct one: replace </a:t>
                </a:r>
                <a14:m>
                  <m:oMath xmlns:m="http://schemas.openxmlformats.org/officeDocument/2006/math">
                    <m:r>
                      <a:rPr lang="fr-CH" i="1">
                        <a:latin typeface="Cambria Math" panose="02040503050406030204" pitchFamily="18" charset="0"/>
                      </a:rPr>
                      <m:t>h</m:t>
                    </m:r>
                  </m:oMath>
                </a14:m>
                <a:r>
                  <a:rPr lang="en-US"/>
                  <a:t> or </a:t>
                </a:r>
                <a14:m>
                  <m:oMath xmlns:m="http://schemas.openxmlformats.org/officeDocument/2006/math">
                    <m:r>
                      <a:rPr lang="fr-CH" b="0" i="1">
                        <a:latin typeface="Cambria Math" panose="02040503050406030204" pitchFamily="18" charset="0"/>
                      </a:rPr>
                      <m:t>𝑡</m:t>
                    </m:r>
                  </m:oMath>
                </a14:m>
                <a:r>
                  <a:rPr lang="en-US"/>
                  <a:t> by a random entity</a:t>
                </a:r>
              </a:p>
              <a:p>
                <a:pPr marL="1376240" lvl="1" indent="-457200">
                  <a:buFont typeface="Arial" panose="020B0604020202020204" pitchFamily="34" charset="0"/>
                  <a:buChar char="•"/>
                </a:pPr>
                <a:r>
                  <a:rPr lang="en-US"/>
                  <a:t>Update embeddings by minimizing loss function</a:t>
                </a:r>
              </a:p>
              <a:p>
                <a:pPr marL="1376240" lvl="1" indent="-457200">
                  <a:buFont typeface="Arial" panose="020B0604020202020204" pitchFamily="34" charset="0"/>
                  <a:buChar char="•"/>
                </a:pPr>
                <a:r>
                  <a:rPr lang="en-US"/>
                  <a:t>Normalize all entity vectors to 1 (not relationship vectors!)</a:t>
                </a:r>
              </a:p>
              <a:p>
                <a:pPr lvl="1" indent="0">
                  <a:buNone/>
                </a:pPr>
                <a:endParaRPr lang="en-US"/>
              </a:p>
            </p:txBody>
          </p:sp>
        </mc:Choice>
        <mc:Fallback xmlns="">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a:t>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a:t>Task: Link a text mention in a document to an entry in a knowledge base (e.g. WikiPedia or WikiData)</a:t>
            </a:r>
          </a:p>
          <a:p>
            <a:pPr marL="457200" indent="-457200">
              <a:buFont typeface="Arial" panose="020B0604020202020204" pitchFamily="34" charset="0"/>
              <a:buChar char="•"/>
            </a:pPr>
            <a:r>
              <a:rPr lang="en-US"/>
              <a:t>Also called entity resolution and linking</a:t>
            </a:r>
          </a:p>
          <a:p>
            <a:r>
              <a:rPr lang="en-US"/>
              <a:t>Example: “Schindler is a Swiss industrial company. One of its main competitors is the American producer Otis.”</a:t>
            </a:r>
          </a:p>
          <a:p>
            <a:endParaRPr lang="en-US"/>
          </a:p>
          <a:p>
            <a:endParaRPr lang="en-US"/>
          </a:p>
          <a:p>
            <a:pPr marL="457200" indent="-457200">
              <a:buFontTx/>
              <a:buChar char="-"/>
            </a:pPr>
            <a:endParaRPr lang="en-US"/>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8257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a:t>Which is true? The score function f(h,r,t)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a:t>has always larger values for triples (h,r,t) that are part of the known knowledge graph than for other triples</a:t>
            </a:r>
          </a:p>
          <a:p>
            <a:pPr marL="514350" indent="-514350">
              <a:buAutoNum type="alphaUcPeriod"/>
            </a:pPr>
            <a:r>
              <a:rPr lang="en-US"/>
              <a:t>maps triples to vectors in the embedding space</a:t>
            </a:r>
          </a:p>
          <a:p>
            <a:pPr marL="514350" indent="-514350">
              <a:buAutoNum type="alphaUcPeriod"/>
            </a:pPr>
            <a:r>
              <a:rPr lang="en-US"/>
              <a:t>is always positive</a:t>
            </a:r>
          </a:p>
          <a:p>
            <a:pPr marL="514350" indent="-514350">
              <a:buAutoNum type="alphaUcPeriod"/>
            </a:pPr>
            <a:r>
              <a:rPr lang="en-US"/>
              <a:t>is optimized by stochastic gradient descent</a:t>
            </a:r>
          </a:p>
          <a:p>
            <a:pPr marL="514350" indent="-514350">
              <a:buAutoNum type="alphaUcPeriod"/>
            </a:pPr>
            <a:endParaRPr lang="en-US"/>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Data integration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71687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dirty="0"/>
              <a:t>Key Tasks in Distributed Information Management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0683" y="4806146"/>
            <a:ext cx="2403568" cy="683640"/>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a:p>
            <a:r>
              <a:rPr lang="en-US" b="1" dirty="0">
                <a:solidFill>
                  <a:schemeClr val="tx1"/>
                </a:solidFill>
                <a:latin typeface="Calibri"/>
                <a:cs typeface="Calibri"/>
              </a:rPr>
              <a:t>(another interpretation!)</a:t>
            </a:r>
          </a:p>
        </p:txBody>
      </p:sp>
      <p:sp>
        <p:nvSpPr>
          <p:cNvPr id="35" name="Rectangle 35"/>
          <p:cNvSpPr>
            <a:spLocks noChangeArrowheads="1"/>
          </p:cNvSpPr>
          <p:nvPr/>
        </p:nvSpPr>
        <p:spPr bwMode="auto">
          <a:xfrm>
            <a:off x="969549" y="6188786"/>
            <a:ext cx="2012335"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mapping</a:t>
            </a:r>
          </a:p>
          <a:p>
            <a:r>
              <a:rPr lang="en-US" sz="2200" dirty="0">
                <a:solidFill>
                  <a:schemeClr val="tx1"/>
                </a:solidFill>
                <a:latin typeface="Calibri"/>
                <a:cs typeface="Calibri"/>
              </a:rPr>
              <a:t>among models!</a:t>
            </a:r>
          </a:p>
        </p:txBody>
      </p:sp>
    </p:spTree>
    <p:extLst>
      <p:ext uri="{BB962C8B-B14F-4D97-AF65-F5344CB8AC3E}">
        <p14:creationId xmlns:p14="http://schemas.microsoft.com/office/powerpoint/2010/main" val="13637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a:t>
            </a:r>
          </a:p>
        </p:txBody>
      </p:sp>
      <p:sp>
        <p:nvSpPr>
          <p:cNvPr id="3" name="Content Placeholder 2"/>
          <p:cNvSpPr>
            <a:spLocks noGrp="1"/>
          </p:cNvSpPr>
          <p:nvPr>
            <p:ph idx="1"/>
          </p:nvPr>
        </p:nvSpPr>
        <p:spPr>
          <a:xfrm>
            <a:off x="233048" y="1549485"/>
            <a:ext cx="11179191" cy="5809192"/>
          </a:xfrm>
        </p:spPr>
        <p:txBody>
          <a:bodyPr/>
          <a:lstStyle/>
          <a:p>
            <a:r>
              <a:rPr lang="en-US" dirty="0"/>
              <a:t>Integration of heterogeneous data sources</a:t>
            </a:r>
            <a:endParaRPr lang="en-US" sz="1848" dirty="0"/>
          </a:p>
          <a:p>
            <a:pPr lvl="1"/>
            <a:r>
              <a:rPr lang="en-US" dirty="0"/>
              <a:t>Every project on Big Data analysis first has to integrate data from different, </a:t>
            </a:r>
            <a:r>
              <a:rPr lang="en-US" u="sng" dirty="0"/>
              <a:t>heterogeneous</a:t>
            </a:r>
            <a:r>
              <a:rPr lang="en-US" dirty="0"/>
              <a:t> data sources</a:t>
            </a:r>
          </a:p>
          <a:p>
            <a:pPr lvl="1"/>
            <a:r>
              <a:rPr lang="en-US" dirty="0"/>
              <a:t>Different schemas, taxonomies, knowledge graphs</a:t>
            </a:r>
          </a:p>
          <a:p>
            <a:pPr lvl="1"/>
            <a:r>
              <a:rPr lang="en-US" dirty="0"/>
              <a:t>One of the long-standing open problems in data management </a:t>
            </a:r>
          </a:p>
          <a:p>
            <a:pPr indent="-353476"/>
            <a:r>
              <a:rPr lang="en-US" dirty="0"/>
              <a:t>How to find good “matches”? </a:t>
            </a:r>
          </a:p>
          <a:p>
            <a:pPr indent="-353476"/>
            <a:r>
              <a:rPr lang="en-US" dirty="0"/>
              <a:t>How to choose the “best matches”?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p:cNvSpPr/>
          <p:nvPr/>
        </p:nvSpPr>
        <p:spPr>
          <a:xfrm>
            <a:off x="6875735" y="5848084"/>
            <a:ext cx="2299171" cy="1467157"/>
          </a:xfrm>
          <a:prstGeom prst="rect">
            <a:avLst/>
          </a:prstGeom>
          <a:gradFill flip="none" rotWithShape="1">
            <a:gsLst>
              <a:gs pos="0">
                <a:schemeClr val="bg1"/>
              </a:gs>
              <a:gs pos="100000">
                <a:schemeClr val="bg1">
                  <a:lumMod val="75000"/>
                </a:schemeClr>
              </a:gs>
              <a:gs pos="0">
                <a:schemeClr val="bg1"/>
              </a:gs>
            </a:gsLst>
            <a:lin ang="5400000" scaled="1"/>
            <a:tileRect/>
          </a:gradFill>
          <a:ln w="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err="1">
                <a:solidFill>
                  <a:srgbClr val="800000"/>
                </a:solidFill>
                <a:latin typeface="Calibri" charset="0"/>
                <a:ea typeface="Calibri" charset="0"/>
                <a:cs typeface="Calibri" charset="0"/>
              </a:rPr>
              <a:t>Person_name</a:t>
            </a:r>
            <a:br>
              <a:rPr lang="en-US" sz="1733" dirty="0">
                <a:solidFill>
                  <a:srgbClr val="800000"/>
                </a:solidFill>
                <a:latin typeface="Calibri" charset="0"/>
                <a:ea typeface="Calibri" charset="0"/>
                <a:cs typeface="Calibri" charset="0"/>
              </a:rPr>
            </a:br>
            <a:br>
              <a:rPr lang="en-US" sz="1733" dirty="0">
                <a:solidFill>
                  <a:srgbClr val="800000"/>
                </a:solidFill>
                <a:latin typeface="Calibri" charset="0"/>
                <a:ea typeface="Calibri" charset="0"/>
                <a:cs typeface="Calibri" charset="0"/>
              </a:rPr>
            </a:br>
            <a:r>
              <a:rPr lang="en-US" sz="1733" dirty="0" err="1">
                <a:solidFill>
                  <a:srgbClr val="800000"/>
                </a:solidFill>
                <a:latin typeface="Calibri" charset="0"/>
                <a:ea typeface="Calibri" charset="0"/>
                <a:cs typeface="Calibri" charset="0"/>
              </a:rPr>
              <a:t>Company_name</a:t>
            </a:r>
            <a:endParaRPr lang="en-US" sz="1733" dirty="0">
              <a:solidFill>
                <a:srgbClr val="800000"/>
              </a:solidFill>
              <a:latin typeface="Calibri" charset="0"/>
              <a:ea typeface="Calibri" charset="0"/>
              <a:cs typeface="Calibri" charset="0"/>
            </a:endParaRPr>
          </a:p>
        </p:txBody>
      </p:sp>
      <p:cxnSp>
        <p:nvCxnSpPr>
          <p:cNvPr id="6" name="Straight Arrow Connector 5"/>
          <p:cNvCxnSpPr/>
          <p:nvPr/>
        </p:nvCxnSpPr>
        <p:spPr>
          <a:xfrm flipV="1">
            <a:off x="3929324" y="6253331"/>
            <a:ext cx="3090289" cy="2852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929324" y="6538612"/>
            <a:ext cx="3090289" cy="366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16611" y="6053588"/>
            <a:ext cx="514886" cy="945515"/>
          </a:xfrm>
          <a:prstGeom prst="rect">
            <a:avLst/>
          </a:prstGeom>
          <a:solidFill>
            <a:schemeClr val="bg1">
              <a:alpha val="66000"/>
            </a:schemeClr>
          </a:solidFill>
        </p:spPr>
        <p:txBody>
          <a:bodyPr wrap="none" rtlCol="0">
            <a:spAutoFit/>
          </a:bodyPr>
          <a:lstStyle/>
          <a:p>
            <a:r>
              <a:rPr lang="en-US" sz="5544" dirty="0">
                <a:latin typeface="Calibri" charset="0"/>
                <a:ea typeface="Calibri" charset="0"/>
                <a:cs typeface="Calibri" charset="0"/>
              </a:rPr>
              <a:t>?</a:t>
            </a:r>
          </a:p>
        </p:txBody>
      </p:sp>
      <p:sp>
        <p:nvSpPr>
          <p:cNvPr id="9" name="Rectangle 8"/>
          <p:cNvSpPr/>
          <p:nvPr/>
        </p:nvSpPr>
        <p:spPr>
          <a:xfrm>
            <a:off x="5420703" y="5848083"/>
            <a:ext cx="394660" cy="359009"/>
          </a:xfrm>
          <a:prstGeom prst="rect">
            <a:avLst/>
          </a:prstGeom>
        </p:spPr>
        <p:txBody>
          <a:bodyPr wrap="none">
            <a:spAutoFit/>
          </a:bodyPr>
          <a:lstStyle/>
          <a:p>
            <a:r>
              <a:rPr lang="en-US" sz="1733" dirty="0">
                <a:solidFill>
                  <a:srgbClr val="800000"/>
                </a:solidFill>
                <a:latin typeface="Calibri" charset="0"/>
                <a:ea typeface="Calibri" charset="0"/>
                <a:cs typeface="Calibri" charset="0"/>
              </a:rPr>
              <a:t>c1</a:t>
            </a:r>
            <a:endParaRPr lang="en-US" sz="1733" dirty="0">
              <a:latin typeface="Calibri" charset="0"/>
              <a:ea typeface="Calibri" charset="0"/>
              <a:cs typeface="Calibri" charset="0"/>
            </a:endParaRPr>
          </a:p>
        </p:txBody>
      </p:sp>
      <p:sp>
        <p:nvSpPr>
          <p:cNvPr id="10" name="Rectangle 9"/>
          <p:cNvSpPr/>
          <p:nvPr/>
        </p:nvSpPr>
        <p:spPr>
          <a:xfrm>
            <a:off x="5420703" y="6720018"/>
            <a:ext cx="394660" cy="359009"/>
          </a:xfrm>
          <a:prstGeom prst="rect">
            <a:avLst/>
          </a:prstGeom>
        </p:spPr>
        <p:txBody>
          <a:bodyPr wrap="none">
            <a:spAutoFit/>
          </a:bodyPr>
          <a:lstStyle/>
          <a:p>
            <a:r>
              <a:rPr lang="en-US" sz="1733" dirty="0">
                <a:solidFill>
                  <a:srgbClr val="800000"/>
                </a:solidFill>
                <a:latin typeface="Calibri" charset="0"/>
                <a:ea typeface="Calibri" charset="0"/>
                <a:cs typeface="Calibri" charset="0"/>
              </a:rPr>
              <a:t>c2</a:t>
            </a:r>
            <a:endParaRPr lang="en-US" sz="1733" dirty="0">
              <a:latin typeface="Calibri" charset="0"/>
              <a:ea typeface="Calibri" charset="0"/>
              <a:cs typeface="Calibri" charset="0"/>
            </a:endParaRPr>
          </a:p>
        </p:txBody>
      </p:sp>
      <p:sp>
        <p:nvSpPr>
          <p:cNvPr id="11" name="Rectangle 10"/>
          <p:cNvSpPr/>
          <p:nvPr/>
        </p:nvSpPr>
        <p:spPr>
          <a:xfrm>
            <a:off x="2700306" y="5694638"/>
            <a:ext cx="1103675" cy="1650550"/>
          </a:xfrm>
          <a:prstGeom prst="rect">
            <a:avLst/>
          </a:prstGeom>
          <a:gradFill flip="none" rotWithShape="1">
            <a:gsLst>
              <a:gs pos="0">
                <a:schemeClr val="bg1"/>
              </a:gs>
              <a:gs pos="100000">
                <a:schemeClr val="bg1">
                  <a:lumMod val="75000"/>
                </a:schemeClr>
              </a:gs>
              <a:gs pos="0">
                <a:schemeClr val="bg1"/>
              </a:gs>
            </a:gsLst>
            <a:lin ang="5400000" scaled="1"/>
            <a:tileRect/>
          </a:gradFill>
          <a:ln w="0">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a:solidFill>
                  <a:srgbClr val="800000"/>
                </a:solidFill>
                <a:latin typeface="Calibri" charset="0"/>
                <a:ea typeface="Calibri" charset="0"/>
                <a:cs typeface="Calibri" charset="0"/>
              </a:rPr>
              <a:t>Name</a:t>
            </a:r>
          </a:p>
        </p:txBody>
      </p:sp>
    </p:spTree>
    <p:extLst>
      <p:ext uri="{BB962C8B-B14F-4D97-AF65-F5344CB8AC3E}">
        <p14:creationId xmlns:p14="http://schemas.microsoft.com/office/powerpoint/2010/main" val="84836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Approaches</a:t>
            </a:r>
          </a:p>
        </p:txBody>
      </p:sp>
      <p:sp>
        <p:nvSpPr>
          <p:cNvPr id="3" name="Content Placeholder 2"/>
          <p:cNvSpPr>
            <a:spLocks noGrp="1"/>
          </p:cNvSpPr>
          <p:nvPr>
            <p:ph idx="1"/>
          </p:nvPr>
        </p:nvSpPr>
        <p:spPr/>
        <p:txBody>
          <a:bodyPr/>
          <a:lstStyle/>
          <a:p>
            <a:pPr>
              <a:buClr>
                <a:schemeClr val="accent1">
                  <a:lumMod val="75000"/>
                </a:schemeClr>
              </a:buClr>
              <a:buSzPct val="90000"/>
            </a:pPr>
            <a:r>
              <a:rPr lang="en-US" b="1" dirty="0"/>
              <a:t>Manual matching</a:t>
            </a:r>
          </a:p>
          <a:p>
            <a:pPr lvl="1">
              <a:buClr>
                <a:schemeClr val="accent1">
                  <a:lumMod val="75000"/>
                </a:schemeClr>
              </a:buClr>
              <a:buSzPct val="90000"/>
            </a:pPr>
            <a:r>
              <a:rPr lang="en-US" dirty="0"/>
              <a:t>still common practice today</a:t>
            </a:r>
          </a:p>
          <a:p>
            <a:pPr>
              <a:buClr>
                <a:schemeClr val="accent1">
                  <a:lumMod val="75000"/>
                </a:schemeClr>
              </a:buClr>
              <a:buSzPct val="90000"/>
            </a:pPr>
            <a:r>
              <a:rPr lang="en-US" b="1" dirty="0"/>
              <a:t>Schema matching tools</a:t>
            </a:r>
          </a:p>
          <a:p>
            <a:pPr lvl="1">
              <a:buClr>
                <a:schemeClr val="accent1">
                  <a:lumMod val="75000"/>
                </a:schemeClr>
              </a:buClr>
              <a:buSzPct val="90000"/>
            </a:pPr>
            <a:r>
              <a:rPr lang="en-US" dirty="0"/>
              <a:t>Based on structural and content features</a:t>
            </a:r>
          </a:p>
          <a:p>
            <a:pPr lvl="2">
              <a:buClr>
                <a:schemeClr val="accent1">
                  <a:lumMod val="75000"/>
                </a:schemeClr>
              </a:buClr>
              <a:buSzPct val="90000"/>
            </a:pPr>
            <a:r>
              <a:rPr lang="en-US" dirty="0"/>
              <a:t>names, domains, structure, values,  …</a:t>
            </a:r>
          </a:p>
          <a:p>
            <a:pPr lvl="1">
              <a:buClr>
                <a:schemeClr val="accent1">
                  <a:lumMod val="75000"/>
                </a:schemeClr>
              </a:buClr>
              <a:buSzPct val="90000"/>
            </a:pPr>
            <a:r>
              <a:rPr lang="en-US" dirty="0"/>
              <a:t>Establish correspondences and rank according to quality</a:t>
            </a:r>
          </a:p>
          <a:p>
            <a:pPr lvl="2">
              <a:buClr>
                <a:schemeClr val="accent1">
                  <a:lumMod val="75000"/>
                </a:schemeClr>
              </a:buClr>
              <a:buSzPct val="90000"/>
            </a:pPr>
            <a:r>
              <a:rPr lang="en-US" dirty="0"/>
              <a:t>Errors are frequent and unavoidable</a:t>
            </a:r>
          </a:p>
          <a:p>
            <a:pPr lvl="2">
              <a:buClr>
                <a:schemeClr val="accent1">
                  <a:lumMod val="75000"/>
                </a:schemeClr>
              </a:buClr>
              <a:buSzPct val="90000"/>
            </a:pPr>
            <a:r>
              <a:rPr lang="en-US" dirty="0"/>
              <a:t>Works well for small schemas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08334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343997" y="1802521"/>
            <a:ext cx="7908001" cy="5555929"/>
          </a:xfrm>
          <a:prstGeom prst="rect">
            <a:avLst/>
          </a:prstGeom>
        </p:spPr>
      </p:pic>
    </p:spTree>
    <p:extLst>
      <p:ext uri="{BB962C8B-B14F-4D97-AF65-F5344CB8AC3E}">
        <p14:creationId xmlns:p14="http://schemas.microsoft.com/office/powerpoint/2010/main" val="2031782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p:txBody>
          <a:bodyPr/>
          <a:lstStyle/>
          <a:p>
            <a:r>
              <a:rPr lang="en-US" dirty="0"/>
              <a:t>Given two (hierarchical) knowledge graphs D1, D2</a:t>
            </a:r>
          </a:p>
          <a:p>
            <a:endParaRPr lang="en-US" b="1" dirty="0"/>
          </a:p>
          <a:p>
            <a:r>
              <a:rPr lang="en-US" b="1" dirty="0"/>
              <a:t>Goal</a:t>
            </a:r>
            <a:r>
              <a:rPr lang="en-US" dirty="0"/>
              <a:t>: find a 1:1 matching of nodes (entities, classes) that have the same or similar “meaning”</a:t>
            </a:r>
          </a:p>
          <a:p>
            <a:endParaRPr lang="en-US" b="1" dirty="0"/>
          </a:p>
          <a:p>
            <a:r>
              <a:rPr lang="en-US" b="1" dirty="0"/>
              <a:t>Assumption</a:t>
            </a:r>
            <a:r>
              <a:rPr lang="en-US" dirty="0"/>
              <a:t>: two nodes (classes) are considered similar, if they have the same or similar instances (entities) </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1720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p:cNvSpPr txBox="1"/>
          <p:nvPr/>
        </p:nvSpPr>
        <p:spPr>
          <a:xfrm>
            <a:off x="947136" y="6164950"/>
            <a:ext cx="702436" cy="646331"/>
          </a:xfrm>
          <a:prstGeom prst="rect">
            <a:avLst/>
          </a:prstGeom>
          <a:noFill/>
        </p:spPr>
        <p:txBody>
          <a:bodyPr wrap="none" rtlCol="0">
            <a:spAutoFit/>
          </a:bodyPr>
          <a:lstStyle/>
          <a:p>
            <a:r>
              <a:rPr lang="en-US" sz="3600">
                <a:latin typeface="Calibri" charset="0"/>
                <a:ea typeface="Calibri" charset="0"/>
                <a:cs typeface="Calibri" charset="0"/>
              </a:rPr>
              <a:t>D1</a:t>
            </a:r>
          </a:p>
        </p:txBody>
      </p:sp>
      <p:sp>
        <p:nvSpPr>
          <p:cNvPr id="10" name="TextBox 9"/>
          <p:cNvSpPr txBox="1"/>
          <p:nvPr/>
        </p:nvSpPr>
        <p:spPr>
          <a:xfrm>
            <a:off x="9487614" y="3187572"/>
            <a:ext cx="702436" cy="646331"/>
          </a:xfrm>
          <a:prstGeom prst="rect">
            <a:avLst/>
          </a:prstGeom>
          <a:noFill/>
        </p:spPr>
        <p:txBody>
          <a:bodyPr wrap="none" rtlCol="0">
            <a:spAutoFit/>
          </a:bodyPr>
          <a:lstStyle/>
          <a:p>
            <a:r>
              <a:rPr lang="en-US" sz="3600" dirty="0">
                <a:latin typeface="Calibri" charset="0"/>
                <a:ea typeface="Calibri" charset="0"/>
                <a:cs typeface="Calibri" charset="0"/>
              </a:rPr>
              <a:t>D2</a:t>
            </a:r>
          </a:p>
        </p:txBody>
      </p:sp>
      <p:pic>
        <p:nvPicPr>
          <p:cNvPr id="8" name="Picture 7"/>
          <p:cNvPicPr>
            <a:picLocks noChangeAspect="1"/>
          </p:cNvPicPr>
          <p:nvPr/>
        </p:nvPicPr>
        <p:blipFill>
          <a:blip r:embed="rId3"/>
          <a:stretch>
            <a:fillRect/>
          </a:stretch>
        </p:blipFill>
        <p:spPr>
          <a:xfrm>
            <a:off x="2129686" y="2731735"/>
            <a:ext cx="7912100" cy="4749800"/>
          </a:xfrm>
          <a:prstGeom prst="rect">
            <a:avLst/>
          </a:prstGeom>
        </p:spPr>
      </p:pic>
      <p:pic>
        <p:nvPicPr>
          <p:cNvPr id="12" name="Picture 11">
            <a:extLst>
              <a:ext uri="{FF2B5EF4-FFF2-40B4-BE49-F238E27FC236}">
                <a16:creationId xmlns:a16="http://schemas.microsoft.com/office/drawing/2014/main" id="{FB743D65-A36F-0749-B652-8A2BE5CBAD74}"/>
              </a:ext>
            </a:extLst>
          </p:cNvPr>
          <p:cNvPicPr>
            <a:picLocks noChangeAspect="1"/>
          </p:cNvPicPr>
          <p:nvPr/>
        </p:nvPicPr>
        <p:blipFill>
          <a:blip r:embed="rId4"/>
          <a:stretch>
            <a:fillRect/>
          </a:stretch>
        </p:blipFill>
        <p:spPr>
          <a:xfrm>
            <a:off x="5419239" y="842240"/>
            <a:ext cx="6286110" cy="2103619"/>
          </a:xfrm>
          <a:prstGeom prst="rect">
            <a:avLst/>
          </a:prstGeom>
        </p:spPr>
      </p:pic>
    </p:spTree>
    <p:extLst>
      <p:ext uri="{BB962C8B-B14F-4D97-AF65-F5344CB8AC3E}">
        <p14:creationId xmlns:p14="http://schemas.microsoft.com/office/powerpoint/2010/main" val="1667053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Universe of a Database</a:t>
            </a:r>
          </a:p>
        </p:txBody>
      </p:sp>
      <p:sp>
        <p:nvSpPr>
          <p:cNvPr id="3" name="Content Placeholder 2"/>
          <p:cNvSpPr>
            <a:spLocks noGrp="1"/>
          </p:cNvSpPr>
          <p:nvPr>
            <p:ph idx="1"/>
          </p:nvPr>
        </p:nvSpPr>
        <p:spPr/>
        <p:txBody>
          <a:bodyPr>
            <a:normAutofit/>
          </a:bodyPr>
          <a:lstStyle/>
          <a:p>
            <a:r>
              <a:rPr lang="en-US" dirty="0"/>
              <a:t>Universe U is a finite set of possible instances</a:t>
            </a:r>
          </a:p>
          <a:p>
            <a:r>
              <a:rPr lang="en-US" dirty="0"/>
              <a:t>Example: </a:t>
            </a:r>
            <a:br>
              <a:rPr lang="en-US" dirty="0"/>
            </a:br>
            <a:r>
              <a:rPr lang="en-US" dirty="0"/>
              <a:t>U = {u, computer science, mathematics, life sciences, A, c1, c2, c3, information systems, </a:t>
            </a:r>
            <a:r>
              <a:rPr lang="en-US" dirty="0" err="1"/>
              <a:t>aberer</a:t>
            </a:r>
            <a:r>
              <a:rPr lang="en-US" dirty="0"/>
              <a:t>, signal processing, </a:t>
            </a:r>
            <a:r>
              <a:rPr lang="en-US" dirty="0" err="1"/>
              <a:t>vetterli</a:t>
            </a:r>
            <a:r>
              <a:rPr lang="en-US" dirty="0"/>
              <a:t>, databases, </a:t>
            </a:r>
            <a:r>
              <a:rPr lang="en-US" dirty="0" err="1"/>
              <a:t>ailamaki</a:t>
            </a:r>
            <a:r>
              <a:rPr lang="en-US" dirty="0"/>
              <a:t>, …}</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299671" y="4226510"/>
            <a:ext cx="5319812" cy="3193595"/>
          </a:xfrm>
          <a:prstGeom prst="rect">
            <a:avLst/>
          </a:prstGeom>
        </p:spPr>
      </p:pic>
    </p:spTree>
    <p:extLst>
      <p:ext uri="{BB962C8B-B14F-4D97-AF65-F5344CB8AC3E}">
        <p14:creationId xmlns:p14="http://schemas.microsoft.com/office/powerpoint/2010/main" val="1664955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of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B are classes, classes are subsets of U</a:t>
                </a:r>
              </a:p>
              <a:p>
                <a:endParaRPr lang="en-US" dirty="0"/>
              </a:p>
              <a:p>
                <a:r>
                  <a:rPr lang="en-US" dirty="0"/>
                  <a:t>Similarity measure (</a:t>
                </a:r>
                <a:r>
                  <a:rPr lang="en-US" dirty="0" err="1"/>
                  <a:t>Jaccard</a:t>
                </a:r>
                <a:r>
                  <a:rPr lang="en-US" dirty="0"/>
                  <a:t> similarity)</a:t>
                </a:r>
                <a:br>
                  <a:rPr lang="en-US" dirty="0"/>
                </a:br>
                <a:endParaRPr lang="en-US" dirty="0"/>
              </a:p>
              <a:p>
                <a:pPr marL="457200" lvl="1" indent="0">
                  <a:buNone/>
                </a:pPr>
                <a:r>
                  <a:rPr lang="en-US" dirty="0"/>
                  <a:t> </a:t>
                </a:r>
                <a14:m>
                  <m:oMath xmlns:m="http://schemas.openxmlformats.org/officeDocument/2006/math">
                    <m:r>
                      <a:rPr lang="fr-CH" i="1">
                        <a:latin typeface="Cambria Math" charset="0"/>
                      </a:rPr>
                      <m:t>𝑠𝑖𝑚</m:t>
                    </m:r>
                    <m:d>
                      <m:dPr>
                        <m:ctrlPr>
                          <a:rPr lang="fr-CH" i="1">
                            <a:latin typeface="Cambria Math" panose="02040503050406030204" pitchFamily="18" charset="0"/>
                          </a:rPr>
                        </m:ctrlPr>
                      </m:dPr>
                      <m:e>
                        <m:r>
                          <a:rPr lang="fr-CH" i="1">
                            <a:latin typeface="Cambria Math" charset="0"/>
                          </a:rPr>
                          <m:t>𝐴</m:t>
                        </m:r>
                        <m:r>
                          <a:rPr lang="fr-CH" i="1">
                            <a:latin typeface="Cambria Math" charset="0"/>
                          </a:rPr>
                          <m:t>,</m:t>
                        </m:r>
                        <m:r>
                          <a:rPr lang="fr-CH" i="1">
                            <a:latin typeface="Cambria Math" charset="0"/>
                          </a:rPr>
                          <m:t>𝐵</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e>
                        </m:d>
                      </m:num>
                      <m:den>
                        <m:d>
                          <m:dPr>
                            <m:begChr m:val="|"/>
                            <m:endChr m:val="|"/>
                            <m:ctrlPr>
                              <a:rPr lang="fr-CH" i="1">
                                <a:latin typeface="Cambria Math" panose="02040503050406030204" pitchFamily="18" charset="0"/>
                              </a:rPr>
                            </m:ctrlPr>
                          </m:dPr>
                          <m:e>
                            <m:r>
                              <a:rPr lang="fr-CH" i="1">
                                <a:latin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e>
                        </m:d>
                      </m:den>
                    </m:f>
                  </m:oMath>
                </a14:m>
                <a:r>
                  <a:rPr lang="en-US" dirty="0"/>
                  <a:t> = </a:t>
                </a:r>
                <a14:m>
                  <m:oMath xmlns:m="http://schemas.openxmlformats.org/officeDocument/2006/math">
                    <m:f>
                      <m:fPr>
                        <m:ctrlPr>
                          <a:rPr lang="en-US" i="1" dirty="0">
                            <a:latin typeface="Cambria Math" panose="02040503050406030204" pitchFamily="18" charset="0"/>
                          </a:rPr>
                        </m:ctrlPr>
                      </m:fPr>
                      <m:num>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num>
                      <m:den>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𝑜𝑟</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den>
                    </m:f>
                  </m:oMath>
                </a14:m>
                <a:r>
                  <a:rPr lang="en-US" dirty="0"/>
                  <a:t> = </a:t>
                </a:r>
                <a14:m>
                  <m:oMath xmlns:m="http://schemas.openxmlformats.org/officeDocument/2006/math">
                    <m:f>
                      <m:fPr>
                        <m:ctrlPr>
                          <a:rPr lang="en-US" i="1" dirty="0">
                            <a:latin typeface="Cambria Math" panose="02040503050406030204" pitchFamily="18" charset="0"/>
                          </a:rPr>
                        </m:ctrlPr>
                      </m:fPr>
                      <m:num>
                        <m:r>
                          <a:rPr lang="fr-CH" i="1" dirty="0">
                            <a:latin typeface="Cambria Math" charset="0"/>
                          </a:rPr>
                          <m:t>𝑃</m:t>
                        </m:r>
                        <m:r>
                          <a:rPr lang="fr-CH" i="1" dirty="0">
                            <a:latin typeface="Cambria Math" charset="0"/>
                          </a:rPr>
                          <m:t>(</m:t>
                        </m:r>
                        <m:r>
                          <a:rPr lang="fr-CH" i="1" dirty="0">
                            <a:latin typeface="Cambria Math" charset="0"/>
                          </a:rPr>
                          <m:t>𝐴</m:t>
                        </m:r>
                        <m:r>
                          <a:rPr lang="fr-CH" i="1" dirty="0">
                            <a:latin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num>
                      <m:den>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r>
                              <a:rPr lang="fr-CH" i="1" dirty="0">
                                <a:latin typeface="Cambria Math" charset="0"/>
                              </a:rPr>
                              <m:t>𝐵</m:t>
                            </m:r>
                          </m:e>
                        </m:d>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𝑃</m:t>
                        </m:r>
                        <m:d>
                          <m:dPr>
                            <m:ctrlPr>
                              <a:rPr lang="fr-CH" i="1" dirty="0">
                                <a:latin typeface="Cambria Math" panose="02040503050406030204" pitchFamily="18" charset="0"/>
                                <a:ea typeface="Cambria Math" charset="0"/>
                                <a:cs typeface="Cambria Math" charset="0"/>
                              </a:rPr>
                            </m:ctrlPr>
                          </m:dPr>
                          <m:e>
                            <m:acc>
                              <m:accPr>
                                <m:chr m:val="̅"/>
                                <m:ctrlPr>
                                  <a:rPr lang="fr-CH" i="1" dirty="0">
                                    <a:latin typeface="Cambria Math" panose="02040503050406030204" pitchFamily="18" charset="0"/>
                                    <a:ea typeface="Cambria Math" charset="0"/>
                                    <a:cs typeface="Cambria Math" charset="0"/>
                                  </a:rPr>
                                </m:ctrlPr>
                              </m:accPr>
                              <m:e>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m:t>
                                </m:r>
                              </m:e>
                            </m:acc>
                            <m:r>
                              <a:rPr lang="fr-CH" i="1" dirty="0">
                                <a:latin typeface="Cambria Math" charset="0"/>
                              </a:rPr>
                              <m:t>𝐵</m:t>
                            </m:r>
                          </m:e>
                        </m:d>
                        <m:r>
                          <a:rPr lang="fr-CH" i="1" dirty="0">
                            <a:latin typeface="Cambria Math" charset="0"/>
                          </a:rPr>
                          <m:t>+</m:t>
                        </m:r>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acc>
                              <m:accPr>
                                <m:chr m:val="̅"/>
                                <m:ctrlPr>
                                  <a:rPr lang="fr-CH" i="1" dirty="0">
                                    <a:latin typeface="Cambria Math" panose="02040503050406030204" pitchFamily="18" charset="0"/>
                                  </a:rPr>
                                </m:ctrlPr>
                              </m:accPr>
                              <m:e>
                                <m:r>
                                  <a:rPr lang="fr-CH" i="1" dirty="0">
                                    <a:latin typeface="Cambria Math" charset="0"/>
                                  </a:rPr>
                                  <m:t>𝐵</m:t>
                                </m:r>
                              </m:e>
                            </m:acc>
                          </m:e>
                        </m:d>
                      </m:den>
                    </m:f>
                  </m:oMath>
                </a14:m>
                <a:br>
                  <a:rPr lang="fr-CH" dirty="0">
                    <a:ea typeface="Cambria Math" charset="0"/>
                    <a:cs typeface="Cambria Math" charset="0"/>
                  </a:rPr>
                </a:br>
                <a:br>
                  <a:rPr lang="fr-CH" dirty="0">
                    <a:ea typeface="Cambria Math" charset="0"/>
                    <a:cs typeface="Cambria Math" charset="0"/>
                  </a:rPr>
                </a:br>
                <a:r>
                  <a:rPr lang="en-US" dirty="0"/>
                  <a:t>where </a:t>
                </a:r>
                <a14:m>
                  <m:oMath xmlns:m="http://schemas.openxmlformats.org/officeDocument/2006/math">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r>
                          <a:rPr lang="fr-CH" i="1" dirty="0">
                            <a:latin typeface="Cambria Math" charset="0"/>
                          </a:rPr>
                          <m:t>𝐵</m:t>
                        </m:r>
                      </m:e>
                    </m:d>
                    <m:r>
                      <a:rPr lang="fr-CH" i="1" dirty="0">
                        <a:latin typeface="Cambria Math" charset="0"/>
                      </a:rPr>
                      <m:t>=</m:t>
                    </m:r>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oMath>
                </a14:m>
                <a:r>
                  <a:rPr lang="en-US" dirty="0"/>
                  <a:t> and </a:t>
                </a:r>
              </a:p>
              <a:p>
                <a:pPr marL="457200" lvl="1" indent="0">
                  <a:buNone/>
                </a:pPr>
                <a14:m>
                  <m:oMath xmlns:m="http://schemas.openxmlformats.org/officeDocument/2006/math">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acc>
                          <m:accPr>
                            <m:chr m:val="̅"/>
                            <m:ctrlPr>
                              <a:rPr lang="fr-CH" i="1" dirty="0">
                                <a:latin typeface="Cambria Math" panose="02040503050406030204" pitchFamily="18" charset="0"/>
                              </a:rPr>
                            </m:ctrlPr>
                          </m:accPr>
                          <m:e>
                            <m:r>
                              <a:rPr lang="fr-CH" i="1" dirty="0">
                                <a:latin typeface="Cambria Math" charset="0"/>
                              </a:rPr>
                              <m:t>𝐵</m:t>
                            </m:r>
                          </m:e>
                        </m:acc>
                      </m:e>
                    </m:d>
                    <m:r>
                      <a:rPr lang="fr-CH" i="1" dirty="0">
                        <a:latin typeface="Cambria Math" charset="0"/>
                      </a:rPr>
                      <m:t>=</m:t>
                    </m:r>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oMath>
                </a14:m>
                <a:r>
                  <a:rPr lang="en-US" dirty="0"/>
                  <a:t> etc</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03516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0"/>
                  </a:spcBef>
                </a:pPr>
                <a14:m>
                  <m:oMathPara xmlns:m="http://schemas.openxmlformats.org/officeDocument/2006/math">
                    <m:oMathParaPr>
                      <m:jc m:val="centerGroup"/>
                    </m:oMathParaPr>
                    <m:oMath xmlns:m="http://schemas.openxmlformats.org/officeDocument/2006/math">
                      <m:r>
                        <a:rPr lang="fr-CH" b="0" i="1" smtClean="0">
                          <a:latin typeface="Cambria Math" charset="0"/>
                        </a:rPr>
                        <m:t>𝑠𝑖𝑚</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rPr>
                            <m:t>,</m:t>
                          </m:r>
                          <m:r>
                            <a:rPr lang="fr-CH" b="0" i="1" smtClean="0">
                              <a:latin typeface="Cambria Math" charset="0"/>
                            </a:rPr>
                            <m:t>𝐵</m:t>
                          </m:r>
                        </m:e>
                      </m:d>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2</m:t>
                          </m:r>
                        </m:num>
                        <m:den>
                          <m:r>
                            <a:rPr lang="fr-CH" b="0" i="1" smtClean="0">
                              <a:latin typeface="Cambria Math" charset="0"/>
                              <a:ea typeface="Cambria Math" charset="0"/>
                              <a:cs typeface="Cambria Math" charset="0"/>
                            </a:rPr>
                            <m:t>5</m:t>
                          </m:r>
                        </m:den>
                      </m:f>
                    </m:oMath>
                  </m:oMathPara>
                </a14:m>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r>
                  <a:rPr lang="en-US" sz="2800" dirty="0"/>
                  <a:t>Note: instances of A are </a:t>
                </a:r>
                <a:br>
                  <a:rPr lang="en-US" sz="2800" dirty="0"/>
                </a:br>
                <a:r>
                  <a:rPr lang="en-US" sz="2800" dirty="0"/>
                  <a:t>“information systems”, “signal processing”, “databases”</a:t>
                </a:r>
              </a:p>
              <a:p>
                <a:pPr>
                  <a:spcBef>
                    <a:spcPts val="0"/>
                  </a:spcBef>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6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68477" y="3352411"/>
            <a:ext cx="4454723" cy="2140742"/>
          </a:xfrm>
          <a:prstGeom prst="rect">
            <a:avLst/>
          </a:prstGeom>
        </p:spPr>
      </p:pic>
      <p:pic>
        <p:nvPicPr>
          <p:cNvPr id="8" name="Picture 7"/>
          <p:cNvPicPr>
            <a:picLocks noChangeAspect="1"/>
          </p:cNvPicPr>
          <p:nvPr/>
        </p:nvPicPr>
        <p:blipFill>
          <a:blip r:embed="rId5"/>
          <a:stretch>
            <a:fillRect/>
          </a:stretch>
        </p:blipFill>
        <p:spPr>
          <a:xfrm>
            <a:off x="5140805" y="3406483"/>
            <a:ext cx="6174742" cy="2066497"/>
          </a:xfrm>
          <a:prstGeom prst="rect">
            <a:avLst/>
          </a:prstGeo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97924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035175" cy="5809192"/>
              </a:xfrm>
            </p:spPr>
            <p:txBody>
              <a:bodyPr/>
              <a:lstStyle/>
              <a:p>
                <a:r>
                  <a:rPr lang="en-US" dirty="0"/>
                  <a:t>A similar to B? </a:t>
                </a:r>
                <a:br>
                  <a:rPr lang="en-US" dirty="0"/>
                </a:br>
                <a:r>
                  <a:rPr lang="en-US" dirty="0"/>
                  <a:t>Same information has </a:t>
                </a:r>
                <a:r>
                  <a:rPr lang="en-US" b="1" dirty="0"/>
                  <a:t>structurally different representation</a:t>
                </a:r>
              </a:p>
              <a:p>
                <a:endParaRPr lang="en-US" dirty="0"/>
              </a:p>
              <a:p>
                <a:r>
                  <a:rPr lang="en-US" b="0" dirty="0"/>
                  <a:t>		</a:t>
                </a:r>
                <a14:m>
                  <m:oMath xmlns:m="http://schemas.openxmlformats.org/officeDocument/2006/math">
                    <m:r>
                      <a:rPr lang="fr-CH" b="0" i="1" smtClean="0">
                        <a:latin typeface="Cambria Math" charset="0"/>
                      </a:rPr>
                      <m:t>𝑠𝑖𝑚</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rPr>
                          <m:t>,</m:t>
                        </m:r>
                        <m:r>
                          <a:rPr lang="fr-CH" b="0" i="1" smtClean="0">
                            <a:latin typeface="Cambria Math" charset="0"/>
                          </a:rPr>
                          <m:t>𝐵</m:t>
                        </m:r>
                      </m:e>
                    </m:d>
                    <m:r>
                      <a:rPr lang="fr-CH"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035175" cy="5809192"/>
              </a:xfrm>
              <a:blipFill rotWithShape="0">
                <a:blip r:embed="rId3"/>
                <a:stretch>
                  <a:fillRect l="-1436" t="-1259" r="-99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7987" y="4494640"/>
            <a:ext cx="7449288" cy="2994564"/>
          </a:xfrm>
          <a:prstGeom prst="rect">
            <a:avLst/>
          </a:prstGeom>
        </p:spPr>
      </p:pic>
      <p:pic>
        <p:nvPicPr>
          <p:cNvPr id="5" name="Picture 4"/>
          <p:cNvPicPr>
            <a:picLocks noChangeAspect="1"/>
          </p:cNvPicPr>
          <p:nvPr/>
        </p:nvPicPr>
        <p:blipFill>
          <a:blip r:embed="rId5"/>
          <a:stretch>
            <a:fillRect/>
          </a:stretch>
        </p:blipFill>
        <p:spPr>
          <a:xfrm>
            <a:off x="5593152" y="3022981"/>
            <a:ext cx="6286110" cy="2103619"/>
          </a:xfrm>
          <a:prstGeom prst="rect">
            <a:avLst/>
          </a:prstGeom>
        </p:spPr>
      </p:pic>
      <p:sp>
        <p:nvSpPr>
          <p:cNvPr id="6" name="Footer Placeholder 5"/>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Rectangle 6"/>
          <p:cNvSpPr/>
          <p:nvPr/>
        </p:nvSpPr>
        <p:spPr>
          <a:xfrm>
            <a:off x="6731719" y="5499394"/>
            <a:ext cx="5147544" cy="523220"/>
          </a:xfrm>
          <a:prstGeom prst="rect">
            <a:avLst/>
          </a:prstGeom>
        </p:spPr>
        <p:txBody>
          <a:bodyPr wrap="square">
            <a:spAutoFit/>
          </a:bodyPr>
          <a:lstStyle/>
          <a:p>
            <a:pPr algn="l">
              <a:spcBef>
                <a:spcPts val="0"/>
              </a:spcBef>
            </a:pPr>
            <a:r>
              <a:rPr lang="en-US" sz="2800" dirty="0">
                <a:latin typeface="Calibri" charset="0"/>
                <a:ea typeface="Calibri" charset="0"/>
                <a:cs typeface="Calibri" charset="0"/>
              </a:rPr>
              <a:t>Note: instances of A </a:t>
            </a:r>
            <a:r>
              <a:rPr lang="en-US" sz="2800">
                <a:latin typeface="Calibri" charset="0"/>
                <a:ea typeface="Calibri" charset="0"/>
                <a:cs typeface="Calibri" charset="0"/>
              </a:rPr>
              <a:t>are c1, c2, c3</a:t>
            </a:r>
            <a:endParaRPr lang="en-US" sz="2800" dirty="0">
              <a:latin typeface="Calibri" charset="0"/>
              <a:ea typeface="Calibri" charset="0"/>
              <a:cs typeface="Calibri" charset="0"/>
            </a:endParaRPr>
          </a:p>
        </p:txBody>
      </p:sp>
    </p:spTree>
    <p:extLst>
      <p:ext uri="{BB962C8B-B14F-4D97-AF65-F5344CB8AC3E}">
        <p14:creationId xmlns:p14="http://schemas.microsoft.com/office/powerpoint/2010/main" val="2012547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a:t>
            </a:r>
          </a:p>
        </p:txBody>
      </p:sp>
      <p:sp>
        <p:nvSpPr>
          <p:cNvPr id="3" name="Content Placeholder 2"/>
          <p:cNvSpPr>
            <a:spLocks noGrp="1"/>
          </p:cNvSpPr>
          <p:nvPr>
            <p:ph idx="1"/>
          </p:nvPr>
        </p:nvSpPr>
        <p:spPr/>
        <p:txBody>
          <a:bodyPr/>
          <a:lstStyle/>
          <a:p>
            <a:r>
              <a:rPr lang="en-US" dirty="0"/>
              <a:t>Two databases might have </a:t>
            </a:r>
          </a:p>
          <a:p>
            <a:pPr marL="457200" indent="-457200">
              <a:buFont typeface="Arial" charset="0"/>
              <a:buChar char="•"/>
            </a:pPr>
            <a:r>
              <a:rPr lang="en-US" b="1" dirty="0"/>
              <a:t>Classes</a:t>
            </a:r>
            <a:r>
              <a:rPr lang="en-US" dirty="0"/>
              <a:t> with similar meaning (e.g. Course)</a:t>
            </a:r>
          </a:p>
          <a:p>
            <a:pPr marL="457200" indent="-457200">
              <a:buFont typeface="Arial" charset="0"/>
              <a:buChar char="•"/>
            </a:pPr>
            <a:r>
              <a:rPr lang="en-US" dirty="0"/>
              <a:t>Different </a:t>
            </a:r>
            <a:r>
              <a:rPr lang="en-US" b="1" dirty="0"/>
              <a:t>Instances</a:t>
            </a:r>
            <a:r>
              <a:rPr lang="en-US" dirty="0"/>
              <a:t> for those classes (e.g. different courses at different universities)</a:t>
            </a:r>
          </a:p>
          <a:p>
            <a:endParaRPr lang="en-US" dirty="0"/>
          </a:p>
          <a:p>
            <a:r>
              <a:rPr lang="en-US" b="1" dirty="0"/>
              <a:t>Intension</a:t>
            </a:r>
            <a:r>
              <a:rPr lang="en-US" dirty="0"/>
              <a:t> is similar, but </a:t>
            </a:r>
            <a:r>
              <a:rPr lang="en-US" b="1" dirty="0"/>
              <a:t>extension</a:t>
            </a:r>
            <a:r>
              <a:rPr lang="en-US" dirty="0"/>
              <a:t> is different</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4435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Features of Classes</a:t>
            </a:r>
          </a:p>
        </p:txBody>
      </p:sp>
      <p:sp>
        <p:nvSpPr>
          <p:cNvPr id="3" name="Content Placeholder 2"/>
          <p:cNvSpPr>
            <a:spLocks noGrp="1"/>
          </p:cNvSpPr>
          <p:nvPr>
            <p:ph idx="1"/>
          </p:nvPr>
        </p:nvSpPr>
        <p:spPr/>
        <p:txBody>
          <a:bodyPr/>
          <a:lstStyle/>
          <a:p>
            <a:r>
              <a:rPr lang="en-US" dirty="0"/>
              <a:t>Considering the instances (direct children) of classes is only an example of a simple class feature</a:t>
            </a:r>
          </a:p>
          <a:p>
            <a:endParaRPr lang="en-US" dirty="0"/>
          </a:p>
          <a:p>
            <a:r>
              <a:rPr lang="en-US" dirty="0"/>
              <a:t>Many complex features can be exploited (and have been exploited in schema matching)</a:t>
            </a:r>
          </a:p>
          <a:p>
            <a:pPr lvl="1"/>
            <a:r>
              <a:rPr lang="en-US" dirty="0"/>
              <a:t>Names of attributes and relationships</a:t>
            </a:r>
          </a:p>
          <a:p>
            <a:pPr lvl="1"/>
            <a:r>
              <a:rPr lang="en-US" dirty="0"/>
              <a:t>Structural relationships (data types)</a:t>
            </a:r>
          </a:p>
          <a:p>
            <a:pPr lvl="1"/>
            <a:r>
              <a:rPr lang="en-US" dirty="0"/>
              <a:t>Distributional features (data values)</a:t>
            </a:r>
          </a:p>
          <a:p>
            <a:pPr lvl="1"/>
            <a:r>
              <a:rPr lang="en-US" dirty="0"/>
              <a:t>Content features (e.g., text)</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23185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Feature of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consider as content feature, the set of terms associated with the paths of an node</a:t>
                </a:r>
                <a14:m>
                  <m:oMath xmlns:m="http://schemas.openxmlformats.org/officeDocument/2006/math">
                    <m:r>
                      <a:rPr lang="fr-CH">
                        <a:latin typeface="Cambria Math" charset="0"/>
                      </a:rPr>
                      <m:t> </m:t>
                    </m:r>
                    <m:r>
                      <a:rPr lang="fr-CH" i="1">
                        <a:latin typeface="Cambria Math" charset="0"/>
                      </a:rPr>
                      <m:t>𝑖</m:t>
                    </m:r>
                  </m:oMath>
                </a14:m>
                <a:r>
                  <a:rPr lang="en-US" dirty="0"/>
                  <a:t> to the leaves</a:t>
                </a:r>
                <a:br>
                  <a:rPr lang="en-US" dirty="0"/>
                </a:br>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r>
                      <a:rPr lang="fr-CH" i="1">
                        <a:latin typeface="Cambria Math" charset="0"/>
                      </a:rPr>
                      <m:t>=</m:t>
                    </m:r>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i="1">
                            <a:latin typeface="Cambria Math" charset="0"/>
                          </a:rPr>
                          <m:t>,</m:t>
                        </m:r>
                        <m:sSub>
                          <m:sSubPr>
                            <m:ctrlPr>
                              <a:rPr lang="fr-CH" i="1">
                                <a:latin typeface="Cambria Math" panose="02040503050406030204" pitchFamily="18" charset="0"/>
                              </a:rPr>
                            </m:ctrlPr>
                          </m:sSubPr>
                          <m:e>
                            <m:r>
                              <a:rPr lang="fr-CH" i="1">
                                <a:latin typeface="Cambria Math" charset="0"/>
                              </a:rPr>
                              <m:t>…,</m:t>
                            </m:r>
                            <m:r>
                              <a:rPr lang="fr-CH" i="1">
                                <a:latin typeface="Cambria Math" charset="0"/>
                              </a:rPr>
                              <m:t>𝑡</m:t>
                            </m:r>
                          </m:e>
                          <m:sub>
                            <m:r>
                              <a:rPr lang="fr-CH" i="1">
                                <a:latin typeface="Cambria Math" charset="0"/>
                              </a:rPr>
                              <m:t>𝑛</m:t>
                            </m:r>
                          </m:sub>
                        </m:sSub>
                      </m:e>
                    </m:d>
                  </m:oMath>
                </a14:m>
                <a:r>
                  <a:rPr lang="en-US" dirty="0"/>
                  <a:t> with repeated occurrences (bag of words)</a:t>
                </a:r>
              </a:p>
              <a:p>
                <a:pPr lvl="1"/>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b="0" i="1" smtClean="0">
                            <a:latin typeface="Cambria Math" charset="0"/>
                          </a:rPr>
                          <m:t>𝐴</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r>
                          <a:rPr lang="fr-CH" i="1">
                            <a:latin typeface="Cambria Math" charset="0"/>
                          </a:rPr>
                          <m:t>,  </m:t>
                        </m:r>
                        <m:r>
                          <a:rPr lang="fr-CH" i="1">
                            <a:latin typeface="Cambria Math" charset="0"/>
                          </a:rPr>
                          <m:t>𝑖𝑛𝑓𝑜𝑟𝑚𝑎𝑡𝑖𝑜𝑛</m:t>
                        </m:r>
                        <m:r>
                          <a:rPr lang="fr-CH" i="1">
                            <a:latin typeface="Cambria Math" charset="0"/>
                          </a:rPr>
                          <m:t> </m:t>
                        </m:r>
                        <m:r>
                          <a:rPr lang="fr-CH" i="1">
                            <a:latin typeface="Cambria Math" charset="0"/>
                          </a:rPr>
                          <m:t>𝑠𝑦𝑠𝑡𝑒𝑚𝑠</m:t>
                        </m:r>
                        <m:r>
                          <a:rPr lang="fr-CH" b="0" i="1" smtClean="0">
                            <a:latin typeface="Cambria Math" charset="0"/>
                          </a:rPr>
                          <m:t>, </m:t>
                        </m:r>
                        <m:r>
                          <a:rPr lang="fr-CH" b="0" i="1" smtClean="0">
                            <a:latin typeface="Cambria Math" charset="0"/>
                          </a:rPr>
                          <m:t>𝑠𝑖𝑔𝑛𝑎𝑙</m:t>
                        </m:r>
                        <m:r>
                          <a:rPr lang="fr-CH" b="0" i="1" smtClean="0">
                            <a:latin typeface="Cambria Math" charset="0"/>
                          </a:rPr>
                          <m:t> </m:t>
                        </m:r>
                        <m:r>
                          <a:rPr lang="fr-CH" b="0" i="1" smtClean="0">
                            <a:latin typeface="Cambria Math" charset="0"/>
                          </a:rPr>
                          <m:t>𝑝𝑟𝑜𝑐𝑒𝑠𝑠𝑖𝑛𝑔</m:t>
                        </m:r>
                        <m:r>
                          <a:rPr lang="fr-CH" b="0" i="1" smtClean="0">
                            <a:latin typeface="Cambria Math" charset="0"/>
                          </a:rPr>
                          <m:t>, </m:t>
                        </m:r>
                        <m:r>
                          <a:rPr lang="fr-CH" b="0" i="1" smtClean="0">
                            <a:latin typeface="Cambria Math" charset="0"/>
                          </a:rPr>
                          <m:t>𝑣𝑒𝑡𝑡𝑒𝑟𝑙𝑖</m:t>
                        </m:r>
                        <m:r>
                          <a:rPr lang="fr-CH" b="0" i="1" smtClean="0">
                            <a:latin typeface="Cambria Math" charset="0"/>
                          </a:rPr>
                          <m:t>,… </m:t>
                        </m:r>
                      </m:e>
                    </m:d>
                  </m:oMath>
                </a14:m>
                <a:endParaRPr lang="fr-CH" i="1" dirty="0">
                  <a:latin typeface="Cambria Math" charset="0"/>
                </a:endParaRPr>
              </a:p>
              <a:p>
                <a:pPr lvl="1"/>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𝑐</m:t>
                        </m:r>
                        <m:r>
                          <a:rPr lang="fr-CH" i="1">
                            <a:latin typeface="Cambria Math" charset="0"/>
                          </a:rPr>
                          <m:t>1</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r>
                          <a:rPr lang="fr-CH" i="1">
                            <a:latin typeface="Cambria Math" charset="0"/>
                          </a:rPr>
                          <m:t>,  </m:t>
                        </m:r>
                        <m:r>
                          <a:rPr lang="fr-CH" i="1">
                            <a:latin typeface="Cambria Math" charset="0"/>
                          </a:rPr>
                          <m:t>𝑖𝑛𝑓𝑜𝑟𝑚𝑎𝑡𝑖𝑜𝑛</m:t>
                        </m:r>
                        <m:r>
                          <a:rPr lang="fr-CH" i="1">
                            <a:latin typeface="Cambria Math" charset="0"/>
                          </a:rPr>
                          <m:t> </m:t>
                        </m:r>
                        <m:r>
                          <a:rPr lang="fr-CH" i="1">
                            <a:latin typeface="Cambria Math" charset="0"/>
                          </a:rPr>
                          <m:t>𝑠𝑦𝑠𝑡𝑒𝑚𝑠</m:t>
                        </m:r>
                        <m:r>
                          <a:rPr lang="fr-CH" i="1">
                            <a:latin typeface="Cambria Math" charset="0"/>
                          </a:rPr>
                          <m:t> </m:t>
                        </m:r>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r="-96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4"/>
          <a:stretch>
            <a:fillRect/>
          </a:stretch>
        </p:blipFill>
        <p:spPr>
          <a:xfrm>
            <a:off x="6269312" y="4968924"/>
            <a:ext cx="5616624" cy="2257845"/>
          </a:xfrm>
          <a:prstGeom prst="rect">
            <a:avLst/>
          </a:prstGeom>
        </p:spPr>
      </p:pic>
    </p:spTree>
    <p:extLst>
      <p:ext uri="{BB962C8B-B14F-4D97-AF65-F5344CB8AC3E}">
        <p14:creationId xmlns:p14="http://schemas.microsoft.com/office/powerpoint/2010/main" val="1465231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Corresponding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r>
                  <a:rPr lang="en-US" dirty="0"/>
                  <a:t>If U1 and U2 are the universes of DB1 and DB2 we may assume </a:t>
                </a:r>
                <a:br>
                  <a:rPr lang="fr-CH" i="1" dirty="0">
                    <a:latin typeface="Cambria Math" charset="0"/>
                  </a:rPr>
                </a:br>
                <a14:m>
                  <m:oMathPara xmlns:m="http://schemas.openxmlformats.org/officeDocument/2006/math">
                    <m:oMathParaPr>
                      <m:jc m:val="centerGroup"/>
                    </m:oMathParaPr>
                    <m:oMath xmlns:m="http://schemas.openxmlformats.org/officeDocument/2006/math">
                      <m:r>
                        <a:rPr lang="fr-CH" b="0" i="1" smtClean="0">
                          <a:latin typeface="Cambria Math" charset="0"/>
                        </a:rPr>
                        <m:t>𝑈</m:t>
                      </m:r>
                      <m:r>
                        <a:rPr lang="fr-CH" b="0" i="1" smtClean="0">
                          <a:latin typeface="Cambria Math" charset="0"/>
                        </a:rPr>
                        <m:t>1∩</m:t>
                      </m:r>
                      <m:r>
                        <a:rPr lang="fr-CH" b="0" i="1" smtClean="0">
                          <a:latin typeface="Cambria Math" charset="0"/>
                          <a:ea typeface="Cambria Math" charset="0"/>
                          <a:cs typeface="Cambria Math" charset="0"/>
                        </a:rPr>
                        <m:t>𝑈</m:t>
                      </m:r>
                      <m:r>
                        <a:rPr lang="fr-CH" b="0" i="1" smtClean="0">
                          <a:latin typeface="Cambria Math" charset="0"/>
                          <a:ea typeface="Cambria Math" charset="0"/>
                          <a:cs typeface="Cambria Math" charset="0"/>
                        </a:rPr>
                        <m:t>2=∅</m:t>
                      </m:r>
                    </m:oMath>
                  </m:oMathPara>
                </a14:m>
                <a:endParaRPr lang="en-US" dirty="0"/>
              </a:p>
              <a:p>
                <a:endParaRPr lang="en-US" dirty="0"/>
              </a:p>
              <a:p>
                <a:r>
                  <a:rPr lang="en-US" dirty="0"/>
                  <a:t>Thus no way to compute </a:t>
                </a:r>
                <a:r>
                  <a:rPr lang="en-US" i="1" dirty="0">
                    <a:latin typeface="Times New Roman" charset="0"/>
                    <a:ea typeface="Times New Roman" charset="0"/>
                    <a:cs typeface="Times New Roman" charset="0"/>
                  </a:rPr>
                  <a:t>P(A,B)</a:t>
                </a:r>
                <a:r>
                  <a:rPr lang="en-US" dirty="0"/>
                  <a:t> directly!</a:t>
                </a:r>
              </a:p>
              <a:p>
                <a:endParaRPr lang="en-US" dirty="0"/>
              </a:p>
              <a:p>
                <a:r>
                  <a:rPr lang="en-US" dirty="0"/>
                  <a:t>Given </a:t>
                </a:r>
                <a14:m>
                  <m:oMath xmlns:m="http://schemas.openxmlformats.org/officeDocument/2006/math">
                    <m:r>
                      <a:rPr lang="fr-CH" b="0" i="1" smtClean="0">
                        <a:latin typeface="Cambria Math" charset="0"/>
                      </a:rPr>
                      <m:t>𝑖</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oMath>
                </a14:m>
                <a:r>
                  <a:rPr lang="en-US" dirty="0"/>
                  <a:t>, the question is whether it would be likely that considering its features also </a:t>
                </a:r>
                <a14:m>
                  <m:oMath xmlns:m="http://schemas.openxmlformats.org/officeDocument/2006/math">
                    <m:r>
                      <a:rPr lang="fr-CH" b="0" i="1" smtClean="0">
                        <a:latin typeface="Cambria Math" charset="0"/>
                      </a:rPr>
                      <m:t>𝑖</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oMath>
                </a14:m>
                <a:r>
                  <a:rPr lang="en-US" dirty="0"/>
                  <a:t>,  </a:t>
                </a:r>
                <a:r>
                  <a:rPr lang="fr-CH" b="0" dirty="0" err="1">
                    <a:ea typeface="Cambria Math" charset="0"/>
                    <a:cs typeface="Cambria Math" charset="0"/>
                  </a:rPr>
                  <a:t>even</a:t>
                </a:r>
                <a:r>
                  <a:rPr lang="fr-CH" b="0" dirty="0">
                    <a:ea typeface="Cambria Math" charset="0"/>
                    <a:cs typeface="Cambria Math" charset="0"/>
                  </a:rPr>
                  <a:t> if </a:t>
                </a:r>
                <a14:m>
                  <m:oMath xmlns:m="http://schemas.openxmlformats.org/officeDocument/2006/math">
                    <m:r>
                      <a:rPr lang="fr-CH" b="0" i="1" smtClean="0">
                        <a:latin typeface="Cambria Math" charset="0"/>
                      </a:rPr>
                      <m:t>𝑖</m:t>
                    </m:r>
                  </m:oMath>
                </a14:m>
                <a:r>
                  <a:rPr lang="en-US" dirty="0"/>
                  <a:t> is not part of U2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19266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7987" y="1296516"/>
                <a:ext cx="10864576" cy="6185019"/>
              </a:xfrm>
            </p:spPr>
            <p:txBody>
              <a:bodyPr>
                <a:normAutofit/>
              </a:bodyPr>
              <a:lstStyle/>
              <a:p>
                <a:endParaRPr lang="en-US" dirty="0"/>
              </a:p>
              <a:p>
                <a:r>
                  <a:rPr lang="en-US" dirty="0"/>
                  <a:t>We want to construct a function the gives the probability for a given instance </a:t>
                </a:r>
                <a14:m>
                  <m:oMath xmlns:m="http://schemas.openxmlformats.org/officeDocument/2006/math">
                    <m:r>
                      <a:rPr lang="en-US" i="1" dirty="0" smtClean="0">
                        <a:latin typeface="Cambria Math" charset="0"/>
                      </a:rPr>
                      <m:t>𝑖</m:t>
                    </m:r>
                  </m:oMath>
                </a14:m>
                <a:r>
                  <a:rPr lang="en-US" dirty="0"/>
                  <a:t> with feature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oMath>
                </a14:m>
                <a:r>
                  <a:rPr lang="en-US" dirty="0"/>
                  <a:t> to belong to a class </a:t>
                </a:r>
                <a14:m>
                  <m:oMath xmlns:m="http://schemas.openxmlformats.org/officeDocument/2006/math">
                    <m:r>
                      <a:rPr lang="fr-CH" b="0" i="1" smtClean="0">
                        <a:latin typeface="Cambria Math" charset="0"/>
                      </a:rPr>
                      <m:t>𝐴</m:t>
                    </m:r>
                  </m:oMath>
                </a14:m>
                <a:endParaRPr lang="en-US" dirty="0"/>
              </a:p>
              <a:p>
                <a:pPr algn="ctr"/>
                <a:endParaRPr lang="fr-CH" b="0" i="1" dirty="0">
                  <a:latin typeface="Cambria Math" charset="0"/>
                </a:endParaRPr>
              </a:p>
              <a:p>
                <a:pPr algn="ctr"/>
                <a14:m>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d>
                    <m:r>
                      <a:rPr lang="fr-CH" b="0" i="0"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e>
                        <m:r>
                          <a:rPr lang="fr-CH" b="0" i="1" smtClean="0">
                            <a:latin typeface="Cambria Math" charset="0"/>
                          </a:rPr>
                          <m:t>𝐴</m:t>
                        </m:r>
                      </m:e>
                    </m:d>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d>
                    <m:r>
                      <a:rPr lang="fr-CH" b="0" i="1" smtClean="0">
                        <a:latin typeface="Cambria Math" charset="0"/>
                      </a:rPr>
                      <m:t>𝑃</m:t>
                    </m:r>
                    <m:r>
                      <a:rPr lang="fr-CH" b="0" i="1" smtClean="0">
                        <a:latin typeface="Cambria Math" charset="0"/>
                      </a:rPr>
                      <m:t>(</m:t>
                    </m:r>
                    <m:r>
                      <a:rPr lang="fr-CH" b="0" i="1" smtClean="0">
                        <a:latin typeface="Cambria Math" charset="0"/>
                      </a:rPr>
                      <m:t>𝑑</m:t>
                    </m:r>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e>
                        <m:r>
                          <a:rPr lang="fr-CH" b="0" i="1" smtClean="0">
                            <a:latin typeface="Cambria Math" charset="0"/>
                          </a:rPr>
                          <m:t>𝐴</m:t>
                        </m:r>
                      </m:e>
                    </m:d>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d>
                  </m:oMath>
                </a14:m>
                <a:r>
                  <a:rPr lang="en-US" i="1" dirty="0"/>
                  <a:t> </a:t>
                </a:r>
                <a:r>
                  <a:rPr lang="en-US" dirty="0"/>
                  <a:t>(Bayes law)</a:t>
                </a:r>
              </a:p>
              <a:p>
                <a:pPr algn="ctr"/>
                <a:endParaRPr lang="en-US" dirty="0"/>
              </a:p>
              <a:p>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d>
                  </m:oMath>
                </a14:m>
                <a:r>
                  <a:rPr lang="en-US" dirty="0"/>
                  <a:t> is a Naïve Bayes classifier to determine whether </a:t>
                </a:r>
                <a:r>
                  <a:rPr lang="en-US" dirty="0" err="1"/>
                  <a:t>i</a:t>
                </a:r>
                <a:r>
                  <a:rPr lang="en-US" dirty="0"/>
                  <a:t> belongs to A</a:t>
                </a:r>
                <a:br>
                  <a:rPr lang="en-US" dirty="0"/>
                </a:br>
                <a:endParaRPr lang="en-US" dirty="0"/>
              </a:p>
              <a:p>
                <a:r>
                  <a:rPr lang="en-US" dirty="0"/>
                  <a:t>Objective: determine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e>
                        <m:r>
                          <a:rPr lang="fr-CH" i="1">
                            <a:latin typeface="Cambria Math" charset="0"/>
                          </a:rPr>
                          <m:t>𝐴</m:t>
                        </m:r>
                      </m:e>
                    </m:d>
                  </m:oMath>
                </a14:m>
                <a:r>
                  <a:rPr lang="en-US" dirty="0"/>
                  <a:t> and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7987" y="1296516"/>
                <a:ext cx="10864576" cy="6185019"/>
              </a:xfrm>
              <a:blipFill>
                <a:blip r:embed="rId3"/>
                <a:stretch>
                  <a:fillRect l="-1402" r="-467" b="-163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91676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know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𝐴</m:t>
                            </m:r>
                          </m:e>
                        </m:d>
                      </m:num>
                      <m:den>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𝑈</m:t>
                                </m:r>
                              </m:e>
                              <m:sub>
                                <m:r>
                                  <a:rPr lang="fr-CH" i="1">
                                    <a:latin typeface="Cambria Math" charset="0"/>
                                  </a:rPr>
                                  <m:t>1</m:t>
                                </m:r>
                              </m:sub>
                            </m:sSub>
                          </m:e>
                        </m:d>
                      </m:den>
                    </m:f>
                  </m:oMath>
                </a14:m>
                <a:r>
                  <a:rPr lang="en-US" dirty="0"/>
                  <a:t>  </a:t>
                </a:r>
              </a:p>
              <a:p>
                <a:r>
                  <a:rPr lang="en-US" dirty="0"/>
                  <a:t>Independence assumption: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e>
                        <m:r>
                          <a:rPr lang="fr-CH" i="1">
                            <a:latin typeface="Cambria Math" charset="0"/>
                          </a:rPr>
                          <m:t>𝐴</m:t>
                        </m:r>
                      </m:e>
                    </m:d>
                    <m:r>
                      <a:rPr lang="fr-CH" i="1">
                        <a:latin typeface="Cambria Math" charset="0"/>
                      </a:rPr>
                      <m:t>=</m:t>
                    </m:r>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1</m:t>
                            </m:r>
                          </m:sub>
                        </m:sSub>
                      </m:e>
                      <m:e>
                        <m:r>
                          <a:rPr lang="fr-CH" i="1">
                            <a:latin typeface="Cambria Math" charset="0"/>
                          </a:rPr>
                          <m:t>𝐴</m:t>
                        </m:r>
                      </m:e>
                    </m:d>
                    <m:r>
                      <a:rPr lang="fr-CH" i="1">
                        <a:latin typeface="Cambria Math" charset="0"/>
                      </a:rPr>
                      <m:t>…</m:t>
                    </m:r>
                    <m:r>
                      <a:rPr lang="fr-CH" i="1">
                        <a:latin typeface="Cambria Math" charset="0"/>
                      </a:rPr>
                      <m:t>𝑃</m:t>
                    </m:r>
                    <m:r>
                      <a:rPr lang="fr-CH" i="1">
                        <a:latin typeface="Cambria Math" charset="0"/>
                      </a:rPr>
                      <m:t>(</m:t>
                    </m:r>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𝑛</m:t>
                        </m:r>
                      </m:sub>
                    </m:sSub>
                    <m:r>
                      <a:rPr lang="fr-CH" i="1">
                        <a:latin typeface="Cambria Math" charset="0"/>
                      </a:rPr>
                      <m:t>|</m:t>
                    </m:r>
                    <m:r>
                      <a:rPr lang="fr-CH" i="1">
                        <a:latin typeface="Cambria Math" charset="0"/>
                      </a:rPr>
                      <m:t>𝐴</m:t>
                    </m:r>
                    <m:r>
                      <a:rPr lang="fr-CH" i="1">
                        <a:latin typeface="Cambria Math" charset="0"/>
                      </a:rPr>
                      <m:t>)</m:t>
                    </m:r>
                  </m:oMath>
                </a14:m>
                <a:endParaRPr lang="en-US" dirty="0"/>
              </a:p>
              <a:p>
                <a:endParaRPr lang="en-US" dirty="0"/>
              </a:p>
              <a:p>
                <a:r>
                  <a:rPr lang="en-US" dirty="0"/>
                  <a:t>With </a:t>
                </a:r>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oMath>
                </a14:m>
                <a:r>
                  <a:rPr lang="en-US" dirty="0"/>
                  <a:t> being the bag of all terms occurring in all instances of </a:t>
                </a:r>
                <a14:m>
                  <m:oMath xmlns:m="http://schemas.openxmlformats.org/officeDocument/2006/math">
                    <m:r>
                      <a:rPr lang="fr-CH" i="1">
                        <a:latin typeface="Cambria Math" charset="0"/>
                      </a:rPr>
                      <m:t>𝐴</m:t>
                    </m:r>
                    <m:r>
                      <a:rPr lang="fr-CH" i="1">
                        <a:latin typeface="Cambria Math" charset="0"/>
                      </a:rPr>
                      <m:t> </m:t>
                    </m:r>
                  </m:oMath>
                </a14:m>
                <a:r>
                  <a:rPr lang="en-US" dirty="0"/>
                  <a:t>we have</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𝑡</m:t>
                          </m:r>
                        </m:e>
                        <m:e>
                          <m:r>
                            <a:rPr lang="fr-CH" i="1">
                              <a:latin typeface="Cambria Math" charset="0"/>
                            </a:rPr>
                            <m:t>𝐴</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𝑡</m:t>
                              </m:r>
                              <m:r>
                                <a:rPr lang="fr-CH" i="1">
                                  <a:latin typeface="Cambria Math" charset="0"/>
                                  <a:ea typeface="Cambria Math" charset="0"/>
                                  <a:cs typeface="Cambria Math" charset="0"/>
                                </a:rPr>
                                <m:t>∈</m:t>
                              </m:r>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e>
                          </m:d>
                        </m:num>
                        <m:den>
                          <m:nary>
                            <m:naryPr>
                              <m:chr m:val="∑"/>
                              <m:supHide m:val="on"/>
                              <m:ctrlPr>
                                <a:rPr lang="fr-CH" i="1">
                                  <a:latin typeface="Cambria Math" panose="02040503050406030204" pitchFamily="18" charset="0"/>
                                </a:rPr>
                              </m:ctrlPr>
                            </m:naryPr>
                            <m:sub>
                              <m:r>
                                <m:rPr>
                                  <m:brk m:alnAt="7"/>
                                </m:rPr>
                                <a:rPr lang="fr-CH" i="1">
                                  <a:latin typeface="Cambria Math" charset="0"/>
                                </a:rPr>
                                <m:t>𝑡</m:t>
                              </m:r>
                              <m:r>
                                <a:rPr lang="fr-CH" i="1">
                                  <a:latin typeface="Cambria Math" charset="0"/>
                                </a:rPr>
                                <m:t>′</m:t>
                              </m:r>
                            </m:sub>
                            <m:sup/>
                            <m:e>
                              <m:d>
                                <m:dPr>
                                  <m:begChr m:val="|"/>
                                  <m:endChr m:val="|"/>
                                  <m:ctrlPr>
                                    <a:rPr lang="fr-CH" i="1">
                                      <a:latin typeface="Cambria Math" panose="02040503050406030204" pitchFamily="18" charset="0"/>
                                    </a:rPr>
                                  </m:ctrlPr>
                                </m:dPr>
                                <m:e>
                                  <m:r>
                                    <a:rPr lang="fr-CH" i="1">
                                      <a:latin typeface="Cambria Math" charset="0"/>
                                    </a:rPr>
                                    <m:t>𝑡</m:t>
                                  </m:r>
                                  <m:r>
                                    <a:rPr lang="fr-CH" i="1">
                                      <a:latin typeface="Cambria Math" charset="0"/>
                                    </a:rPr>
                                    <m:t>′∈</m:t>
                                  </m:r>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e>
                              </m:d>
                            </m:e>
                          </m:nary>
                        </m:den>
                      </m:f>
                    </m:oMath>
                  </m:oMathPara>
                </a14:m>
                <a:endParaRPr lang="fr-CH" i="1" dirty="0">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4059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a:t>Local</a:t>
            </a:r>
            <a:r>
              <a:rPr lang="en-US"/>
              <a:t> information: similarity of a text mention of the entity and the data in the knowledge base</a:t>
            </a:r>
          </a:p>
          <a:p>
            <a:r>
              <a:rPr lang="en-US"/>
              <a:t>	Example: 	“Schindler” ≈ “Schindler’s list”</a:t>
            </a:r>
          </a:p>
          <a:p>
            <a:r>
              <a:rPr lang="en-US"/>
              <a:t>			”Schindler” ≈ “Schindler Group”</a:t>
            </a:r>
          </a:p>
          <a:p>
            <a:endParaRPr lang="en-US"/>
          </a:p>
          <a:p>
            <a:r>
              <a:rPr lang="en-US" b="1"/>
              <a:t>Global</a:t>
            </a:r>
            <a:r>
              <a:rPr lang="en-US"/>
              <a:t> information: coherence of the different text mentions of potential entities within a document with respect to a knowledge base</a:t>
            </a:r>
          </a:p>
          <a:p>
            <a:r>
              <a:rPr lang="en-US"/>
              <a:t>	→ entity graph</a:t>
            </a:r>
          </a:p>
          <a:p>
            <a:endParaRPr lang="en-US"/>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a:t>Classifier for class </a:t>
                </a:r>
                <a14:m>
                  <m:oMath xmlns:m="http://schemas.openxmlformats.org/officeDocument/2006/math">
                    <m:r>
                      <a:rPr lang="en-US" i="1" dirty="0">
                        <a:latin typeface="Cambria Math" charset="0"/>
                      </a:rPr>
                      <m:t>𝐴</m:t>
                    </m:r>
                    <m:r>
                      <a:rPr lang="en-US" i="1" dirty="0">
                        <a:latin typeface="Cambria Math" charset="0"/>
                      </a:rPr>
                      <m:t> = </m:t>
                    </m:r>
                    <m:d>
                      <m:dPr>
                        <m:begChr m:val="{"/>
                        <m:endChr m:val="}"/>
                        <m:ctrlPr>
                          <a:rPr lang="en-US" i="1" dirty="0">
                            <a:latin typeface="Cambria Math" panose="02040503050406030204" pitchFamily="18" charset="0"/>
                          </a:rPr>
                        </m:ctrlPr>
                      </m:dPr>
                      <m:e>
                        <m:r>
                          <a:rPr lang="en-US" i="1" dirty="0">
                            <a:latin typeface="Cambria Math" charset="0"/>
                          </a:rPr>
                          <m:t>𝑐</m:t>
                        </m:r>
                        <m:r>
                          <a:rPr lang="en-US" i="1" dirty="0">
                            <a:latin typeface="Cambria Math" charset="0"/>
                          </a:rPr>
                          <m:t>1,</m:t>
                        </m:r>
                        <m:r>
                          <a:rPr lang="en-US" i="1" dirty="0">
                            <a:latin typeface="Cambria Math" charset="0"/>
                          </a:rPr>
                          <m:t>𝑐</m:t>
                        </m:r>
                        <m:r>
                          <a:rPr lang="en-US" i="1" dirty="0">
                            <a:latin typeface="Cambria Math" charset="0"/>
                          </a:rPr>
                          <m:t>2,</m:t>
                        </m:r>
                        <m:r>
                          <a:rPr lang="en-US" i="1" dirty="0">
                            <a:latin typeface="Cambria Math" charset="0"/>
                          </a:rPr>
                          <m:t>𝑐</m:t>
                        </m:r>
                        <m:r>
                          <a:rPr lang="en-US" i="1" dirty="0">
                            <a:latin typeface="Cambria Math" charset="0"/>
                          </a:rPr>
                          <m:t>3</m:t>
                        </m:r>
                      </m:e>
                    </m:d>
                  </m:oMath>
                </a14:m>
                <a:endParaRPr lang="fr-CH"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𝐴</m:t>
                          </m:r>
                        </m:sub>
                      </m:sSub>
                      <m:r>
                        <a:rPr lang="en-US" sz="3100" i="1" dirty="0">
                          <a:latin typeface="Cambria Math" charset="0"/>
                        </a:rPr>
                        <m:t> = </m:t>
                      </m:r>
                      <m:d>
                        <m:dPr>
                          <m:begChr m:val="{"/>
                          <m:endChr m:val="}"/>
                          <m:ctrlPr>
                            <a:rPr lang="en-US" sz="3100" i="1" dirty="0">
                              <a:latin typeface="Cambria Math" panose="02040503050406030204" pitchFamily="18" charset="0"/>
                            </a:rPr>
                          </m:ctrlPr>
                        </m:dPr>
                        <m:e>
                          <m:r>
                            <a:rPr lang="en-US" sz="3100" i="1" dirty="0" err="1">
                              <a:latin typeface="Cambria Math" charset="0"/>
                            </a:rPr>
                            <m:t>𝑖𝑛𝑓</m:t>
                          </m:r>
                          <m:r>
                            <a:rPr lang="fr-CH" sz="3100" i="1" dirty="0">
                              <a:latin typeface="Cambria Math" charset="0"/>
                            </a:rPr>
                            <m:t>𝑜𝑟𝑚𝑎𝑡𝑖𝑜𝑛</m:t>
                          </m:r>
                          <m:r>
                            <a:rPr lang="fr-CH" sz="3100" i="1" dirty="0">
                              <a:latin typeface="Cambria Math" charset="0"/>
                            </a:rPr>
                            <m:t> </m:t>
                          </m:r>
                          <m:r>
                            <a:rPr lang="fr-CH" sz="3100" i="1" dirty="0">
                              <a:latin typeface="Cambria Math" charset="0"/>
                            </a:rPr>
                            <m:t>𝑠𝑦𝑠𝑡𝑒𝑚𝑠</m:t>
                          </m:r>
                          <m:r>
                            <a:rPr lang="fr-CH" sz="3100" i="1" dirty="0">
                              <a:latin typeface="Cambria Math" charset="0"/>
                            </a:rPr>
                            <m:t>, </m:t>
                          </m:r>
                          <m:r>
                            <a:rPr lang="fr-CH" sz="3100" i="1" dirty="0">
                              <a:latin typeface="Cambria Math" charset="0"/>
                            </a:rPr>
                            <m:t>𝑎𝑏𝑒𝑟𝑒𝑟</m:t>
                          </m:r>
                          <m:r>
                            <a:rPr lang="fr-CH" sz="3100" i="1" dirty="0">
                              <a:latin typeface="Cambria Math" charset="0"/>
                            </a:rPr>
                            <m:t>, </m:t>
                          </m:r>
                          <m:r>
                            <a:rPr lang="fr-CH" sz="3100" i="1" dirty="0">
                              <a:latin typeface="Cambria Math" charset="0"/>
                            </a:rPr>
                            <m:t>𝑠𝑖𝑔𝑛𝑎𝑙</m:t>
                          </m:r>
                          <m:r>
                            <a:rPr lang="fr-CH" sz="3100" i="1" dirty="0">
                              <a:latin typeface="Cambria Math" charset="0"/>
                            </a:rPr>
                            <m:t> </m:t>
                          </m:r>
                          <m:r>
                            <a:rPr lang="fr-CH" sz="3100" i="1" dirty="0">
                              <a:latin typeface="Cambria Math" charset="0"/>
                            </a:rPr>
                            <m:t>𝑝𝑟𝑜𝑐𝑒𝑠𝑠𝑖𝑛𝑔</m:t>
                          </m:r>
                          <m:r>
                            <a:rPr lang="fr-CH" sz="3100" i="1" dirty="0">
                              <a:latin typeface="Cambria Math" charset="0"/>
                            </a:rPr>
                            <m:t>, …</m:t>
                          </m:r>
                        </m:e>
                      </m:d>
                    </m:oMath>
                  </m:oMathPara>
                </a14:m>
                <a:br>
                  <a:rPr lang="fr-CH" sz="3100" dirty="0"/>
                </a:br>
                <a:endParaRPr lang="en-US" sz="3100" dirty="0"/>
              </a:p>
              <a:p>
                <a:br>
                  <a:rPr lang="en-US" sz="3100" dirty="0"/>
                </a:br>
                <a:r>
                  <a:rPr lang="en-US" sz="3100" dirty="0"/>
                  <a:t>New instance </a:t>
                </a:r>
                <a:r>
                  <a:rPr lang="en-US" sz="3100" dirty="0" err="1"/>
                  <a:t>cn</a:t>
                </a:r>
                <a:r>
                  <a:rPr lang="en-US" sz="3100" dirty="0"/>
                  <a:t>:  </a:t>
                </a:r>
                <a14:m>
                  <m:oMath xmlns:m="http://schemas.openxmlformats.org/officeDocument/2006/math">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en-US" sz="3100" i="1" dirty="0">
                        <a:latin typeface="Cambria Math" charset="0"/>
                      </a:rPr>
                      <m:t> = {</m:t>
                    </m:r>
                    <m:r>
                      <a:rPr lang="en-US" sz="3100" i="1" dirty="0" err="1">
                        <a:latin typeface="Cambria Math" charset="0"/>
                      </a:rPr>
                      <m:t>𝑖𝑛𝑓</m:t>
                    </m:r>
                    <m:r>
                      <a:rPr lang="fr-CH" sz="3100" i="1" dirty="0">
                        <a:latin typeface="Cambria Math" charset="0"/>
                      </a:rPr>
                      <m:t>𝑜𝑟𝑚𝑎𝑡𝑖𝑜𝑛</m:t>
                    </m:r>
                    <m:r>
                      <a:rPr lang="fr-CH" sz="3100" i="1" dirty="0">
                        <a:latin typeface="Cambria Math" charset="0"/>
                      </a:rPr>
                      <m:t> </m:t>
                    </m:r>
                    <m:r>
                      <a:rPr lang="en-US" sz="3100" i="1" dirty="0" err="1">
                        <a:latin typeface="Cambria Math" charset="0"/>
                      </a:rPr>
                      <m:t>𝑠𝑦𝑠</m:t>
                    </m:r>
                    <m:r>
                      <a:rPr lang="fr-CH" sz="3100" i="1" dirty="0">
                        <a:latin typeface="Cambria Math" charset="0"/>
                      </a:rPr>
                      <m:t>𝑡𝑒𝑚𝑠</m:t>
                    </m:r>
                    <m:r>
                      <a:rPr lang="en-US" sz="3100" i="1" dirty="0">
                        <a:latin typeface="Cambria Math" charset="0"/>
                      </a:rPr>
                      <m:t>,</m:t>
                    </m:r>
                    <m:r>
                      <a:rPr lang="fr-CH" sz="3100" b="0" i="1" dirty="0" smtClean="0">
                        <a:latin typeface="Cambria Math" charset="0"/>
                      </a:rPr>
                      <m:t>𝑣𝑒𝑡𝑡𝑒𝑟𝑙𝑖</m:t>
                    </m:r>
                    <m:r>
                      <a:rPr lang="en-US" sz="3100" i="1" dirty="0">
                        <a:latin typeface="Cambria Math" charset="0"/>
                      </a:rPr>
                      <m:t>}</m:t>
                    </m:r>
                  </m:oMath>
                </a14:m>
                <a:endParaRPr lang="en-US" sz="3100" dirty="0"/>
              </a:p>
              <a:p>
                <a:endParaRPr lang="en-US" sz="3600" dirty="0"/>
              </a:p>
              <a:p>
                <a14:m>
                  <m:oMath xmlns:m="http://schemas.openxmlformats.org/officeDocument/2006/math">
                    <m:r>
                      <a:rPr lang="fr-CH" sz="3100" b="0" i="1" dirty="0" smtClean="0">
                        <a:latin typeface="Cambria Math" charset="0"/>
                      </a:rPr>
                      <m:t> </m:t>
                    </m:r>
                    <m:r>
                      <a:rPr lang="en-US" sz="3100" i="1" dirty="0">
                        <a:latin typeface="Cambria Math" charset="0"/>
                      </a:rPr>
                      <m:t>𝑃</m:t>
                    </m:r>
                    <m:d>
                      <m:dPr>
                        <m:ctrlPr>
                          <a:rPr lang="en-US" sz="3100" i="1" dirty="0">
                            <a:latin typeface="Cambria Math" panose="02040503050406030204" pitchFamily="18" charset="0"/>
                          </a:rPr>
                        </m:ctrlPr>
                      </m:dPr>
                      <m:e>
                        <m:r>
                          <a:rPr lang="fr-CH" sz="3100" b="0" i="1" dirty="0" smtClean="0">
                            <a:latin typeface="Cambria Math" charset="0"/>
                          </a:rPr>
                          <m:t>𝑣𝑒𝑡𝑡𝑒𝑟𝑙𝑖</m:t>
                        </m:r>
                      </m:e>
                      <m:e>
                        <m:r>
                          <a:rPr lang="en-US" sz="3100" i="1" dirty="0" err="1">
                            <a:latin typeface="Cambria Math" charset="0"/>
                          </a:rPr>
                          <m:t>𝐴</m:t>
                        </m:r>
                      </m:e>
                    </m:d>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6</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r>
                      <a:rPr lang="fr-CH" sz="3100" b="0" i="1" dirty="0" smtClean="0">
                        <a:latin typeface="Cambria Math" charset="0"/>
                      </a:rPr>
                      <m:t>𝑣𝑒𝑡𝑡𝑒𝑟𝑙𝑖</m:t>
                    </m:r>
                    <m:r>
                      <a:rPr lang="en-US" sz="3100" i="1" dirty="0" err="1">
                        <a:latin typeface="Cambria Math" charset="0"/>
                      </a:rPr>
                      <m:t>|</m:t>
                    </m:r>
                    <m:r>
                      <a:rPr lang="en-US" sz="3100" i="1" dirty="0" err="1">
                        <a:latin typeface="Cambria Math" charset="0"/>
                      </a:rPr>
                      <m:t>𝑈</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9</m:t>
                        </m:r>
                      </m:den>
                    </m:f>
                  </m:oMath>
                </a14:m>
                <a:r>
                  <a:rPr lang="en-US" sz="3100" dirty="0"/>
                  <a:t> </a:t>
                </a:r>
              </a:p>
              <a:p>
                <a:r>
                  <a:rPr lang="en-US" sz="3100" dirty="0"/>
                  <a:t> </a:t>
                </a:r>
                <a14:m>
                  <m:oMath xmlns:m="http://schemas.openxmlformats.org/officeDocument/2006/math">
                    <m:r>
                      <a:rPr lang="en-US" sz="3100" i="1" dirty="0">
                        <a:latin typeface="Cambria Math" charset="0"/>
                      </a:rPr>
                      <m:t>𝑃</m:t>
                    </m:r>
                    <m:d>
                      <m:dPr>
                        <m:ctrlPr>
                          <a:rPr lang="en-US" sz="3100" i="1" dirty="0">
                            <a:latin typeface="Cambria Math" panose="02040503050406030204" pitchFamily="18" charset="0"/>
                          </a:rPr>
                        </m:ctrlPr>
                      </m:dPr>
                      <m:e>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e>
                      <m:e>
                        <m:r>
                          <a:rPr lang="en-US" sz="3100" i="1" dirty="0" err="1">
                            <a:latin typeface="Cambria Math" charset="0"/>
                          </a:rPr>
                          <m:t>𝐴</m:t>
                        </m:r>
                      </m:e>
                    </m:d>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36</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en-US" sz="3100" i="1" dirty="0" err="1">
                        <a:latin typeface="Cambria Math" charset="0"/>
                      </a:rPr>
                      <m:t>|</m:t>
                    </m:r>
                    <m:r>
                      <a:rPr lang="en-US" sz="3100" i="1" dirty="0" err="1">
                        <a:latin typeface="Cambria Math" charset="0"/>
                      </a:rPr>
                      <m:t>𝑈</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81</m:t>
                        </m:r>
                      </m:den>
                    </m:f>
                  </m:oMath>
                </a14:m>
                <a:endParaRPr lang="en-US" sz="3100" dirty="0"/>
              </a:p>
              <a:p>
                <a14:m>
                  <m:oMath xmlns:m="http://schemas.openxmlformats.org/officeDocument/2006/math">
                    <m:r>
                      <a:rPr lang="fr-CH" sz="3100" b="0" i="1" dirty="0" smtClean="0">
                        <a:latin typeface="Cambria Math" charset="0"/>
                      </a:rPr>
                      <m:t> </m:t>
                    </m:r>
                    <m:r>
                      <a:rPr lang="en-US" sz="3100" i="1" dirty="0">
                        <a:latin typeface="Cambria Math" charset="0"/>
                      </a:rPr>
                      <m:t>𝑃</m:t>
                    </m:r>
                    <m:r>
                      <a:rPr lang="fr-CH" sz="3100" i="1" dirty="0">
                        <a:latin typeface="Cambria Math" charset="0"/>
                      </a:rPr>
                      <m:t>(</m:t>
                    </m:r>
                    <m:r>
                      <a:rPr lang="fr-CH" sz="3100" i="1" dirty="0">
                        <a:latin typeface="Cambria Math" charset="0"/>
                      </a:rPr>
                      <m:t>𝐴</m:t>
                    </m:r>
                    <m:r>
                      <a:rPr lang="fr-CH"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3</m:t>
                        </m:r>
                      </m:num>
                      <m:den>
                        <m:r>
                          <a:rPr lang="fr-CH" sz="3100" i="1" dirty="0">
                            <a:latin typeface="Cambria Math" charset="0"/>
                          </a:rPr>
                          <m:t>13</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r>
                      <a:rPr lang="en-US" sz="3100" i="1" dirty="0" err="1">
                        <a:latin typeface="Cambria Math" charset="0"/>
                      </a:rPr>
                      <m:t>𝑈</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4</m:t>
                        </m:r>
                      </m:num>
                      <m:den>
                        <m:r>
                          <a:rPr lang="fr-CH" sz="3100" i="1" dirty="0">
                            <a:latin typeface="Cambria Math" charset="0"/>
                          </a:rPr>
                          <m:t>13</m:t>
                        </m:r>
                      </m:den>
                    </m:f>
                  </m:oMath>
                </a14:m>
                <a:r>
                  <a:rPr lang="en-US" sz="3100" dirty="0"/>
                  <a:t> </a:t>
                </a:r>
                <a:r>
                  <a:rPr lang="en-US" sz="3200" dirty="0"/>
                  <a:t> </a:t>
                </a:r>
                <a:r>
                  <a:rPr lang="en-US" sz="2800" dirty="0"/>
                  <a:t>(13 instances total)</a:t>
                </a:r>
              </a:p>
              <a:p>
                <a:r>
                  <a:rPr lang="en-US" sz="3100" dirty="0"/>
                  <a:t> </a:t>
                </a:r>
                <a14:m>
                  <m:oMath xmlns:m="http://schemas.openxmlformats.org/officeDocument/2006/math">
                    <m:r>
                      <a:rPr lang="en-US" sz="3100" i="1" dirty="0">
                        <a:latin typeface="Cambria Math" charset="0"/>
                      </a:rPr>
                      <m:t>𝑃</m:t>
                    </m:r>
                    <m:r>
                      <a:rPr lang="fr-CH" sz="3100" i="1" dirty="0">
                        <a:latin typeface="Cambria Math" charset="0"/>
                      </a:rPr>
                      <m:t>(</m:t>
                    </m:r>
                    <m:r>
                      <a:rPr lang="fr-CH" sz="3100" i="1" dirty="0">
                        <a:latin typeface="Cambria Math" charset="0"/>
                      </a:rPr>
                      <m:t>𝐴</m:t>
                    </m:r>
                    <m:r>
                      <a:rPr lang="fr-CH"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fr-CH" sz="3100" i="1" dirty="0">
                        <a:latin typeface="Cambria Math" charset="0"/>
                      </a:rPr>
                      <m:t>)</m:t>
                    </m:r>
                    <m:r>
                      <a:rPr lang="fr-CH" sz="3100" i="1" dirty="0">
                        <a:latin typeface="Cambria Math" charset="0"/>
                        <a:ea typeface="Cambria Math" charset="0"/>
                        <a:cs typeface="Cambria Math" charset="0"/>
                      </a:rPr>
                      <m:t>∝</m:t>
                    </m:r>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36</m:t>
                        </m:r>
                      </m:den>
                    </m:f>
                    <m:f>
                      <m:fPr>
                        <m:ctrlPr>
                          <a:rPr lang="fr-CH" sz="3100" i="1" dirty="0">
                            <a:latin typeface="Cambria Math" panose="02040503050406030204" pitchFamily="18" charset="0"/>
                          </a:rPr>
                        </m:ctrlPr>
                      </m:fPr>
                      <m:num>
                        <m:r>
                          <a:rPr lang="fr-CH" sz="3100" i="1" dirty="0">
                            <a:latin typeface="Cambria Math" charset="0"/>
                          </a:rPr>
                          <m:t>3</m:t>
                        </m:r>
                      </m:num>
                      <m:den>
                        <m:r>
                          <a:rPr lang="fr-CH" sz="3100" i="1" dirty="0">
                            <a:latin typeface="Cambria Math" charset="0"/>
                          </a:rPr>
                          <m:t>13</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fr-CH" sz="3100" i="1" dirty="0">
                        <a:latin typeface="Cambria Math" charset="0"/>
                      </a:rPr>
                      <m:t>(</m:t>
                    </m:r>
                    <m:r>
                      <a:rPr lang="fr-CH" sz="3100" i="1" dirty="0">
                        <a:latin typeface="Cambria Math" charset="0"/>
                      </a:rPr>
                      <m:t>𝑈</m:t>
                    </m:r>
                    <m:r>
                      <a:rPr lang="fr-CH"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fr-CH" sz="3100" i="1" dirty="0">
                        <a:latin typeface="Cambria Math" charset="0"/>
                      </a:rPr>
                      <m:t>)</m:t>
                    </m:r>
                    <m:r>
                      <a:rPr lang="fr-CH" sz="3100" i="1" dirty="0">
                        <a:latin typeface="Cambria Math" charset="0"/>
                        <a:ea typeface="Cambria Math" charset="0"/>
                        <a:cs typeface="Cambria Math" charset="0"/>
                      </a:rPr>
                      <m:t>∝</m:t>
                    </m:r>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81</m:t>
                        </m:r>
                      </m:den>
                    </m:f>
                    <m:f>
                      <m:fPr>
                        <m:ctrlPr>
                          <a:rPr lang="fr-CH" sz="3100" i="1" dirty="0">
                            <a:latin typeface="Cambria Math" panose="02040503050406030204" pitchFamily="18" charset="0"/>
                          </a:rPr>
                        </m:ctrlPr>
                      </m:fPr>
                      <m:num>
                        <m:r>
                          <a:rPr lang="fr-CH" sz="3100" i="1" dirty="0">
                            <a:latin typeface="Cambria Math" charset="0"/>
                          </a:rPr>
                          <m:t>4</m:t>
                        </m:r>
                      </m:num>
                      <m:den>
                        <m:r>
                          <a:rPr lang="fr-CH" sz="3100" i="1" dirty="0">
                            <a:latin typeface="Cambria Math" charset="0"/>
                          </a:rPr>
                          <m:t>13</m:t>
                        </m:r>
                      </m:den>
                    </m:f>
                  </m:oMath>
                </a14:m>
                <a:endParaRPr lang="en-US" sz="1851" dirty="0"/>
              </a:p>
              <a:p>
                <a:endParaRPr lang="en-US" sz="1851" dirty="0"/>
              </a:p>
              <a:p>
                <a:endParaRPr lang="en-US" dirty="0"/>
              </a:p>
              <a:p>
                <a:endParaRPr lang="en-US" dirty="0"/>
              </a:p>
              <a:p>
                <a:r>
                  <a:rPr lang="en-US" dirty="0"/>
                  <a:t>Thus instance </a:t>
                </a:r>
                <a:r>
                  <a:rPr lang="en-US" i="1" dirty="0" err="1"/>
                  <a:t>cn</a:t>
                </a:r>
                <a:r>
                  <a:rPr lang="en-US" dirty="0"/>
                  <a:t> is considered to correspond more likely to </a:t>
                </a:r>
                <a:r>
                  <a:rPr lang="en-US" i="1" dirty="0"/>
                  <a:t>A</a:t>
                </a:r>
                <a:r>
                  <a:rPr lang="en-US" dirty="0"/>
                  <a:t> than to </a:t>
                </a:r>
                <a:r>
                  <a:rPr lang="en-US" i="1" dirty="0"/>
                  <a:t>U</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05" t="-196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4"/>
          <a:stretch>
            <a:fillRect/>
          </a:stretch>
        </p:blipFill>
        <p:spPr>
          <a:xfrm>
            <a:off x="6299671" y="2715434"/>
            <a:ext cx="5826169" cy="3497572"/>
          </a:xfrm>
          <a:prstGeom prst="rect">
            <a:avLst/>
          </a:prstGeom>
        </p:spPr>
      </p:pic>
    </p:spTree>
    <p:extLst>
      <p:ext uri="{BB962C8B-B14F-4D97-AF65-F5344CB8AC3E}">
        <p14:creationId xmlns:p14="http://schemas.microsoft.com/office/powerpoint/2010/main" val="944171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1502284" cy="1056217"/>
          </a:xfrm>
        </p:spPr>
        <p:txBody>
          <a:bodyPr/>
          <a:lstStyle/>
          <a:p>
            <a:r>
              <a:rPr lang="en-US" dirty="0"/>
              <a:t>Computing Similarity between Classes A and B</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AutoNum type="arabicPeriod"/>
                </a:pPr>
                <a:r>
                  <a:rPr lang="en-US" sz="3200" dirty="0"/>
                  <a:t>Take all instances of </a:t>
                </a:r>
                <a14:m>
                  <m:oMath xmlns:m="http://schemas.openxmlformats.org/officeDocument/2006/math">
                    <m:r>
                      <a:rPr lang="en-US" sz="3200" i="1" dirty="0">
                        <a:latin typeface="Cambria Math" charset="0"/>
                      </a:rPr>
                      <m:t>𝑈</m:t>
                    </m:r>
                    <m:r>
                      <a:rPr lang="en-US" sz="3200" i="1" dirty="0">
                        <a:latin typeface="Cambria Math" charset="0"/>
                      </a:rPr>
                      <m:t>1</m:t>
                    </m:r>
                  </m:oMath>
                </a14:m>
                <a:r>
                  <a:rPr lang="en-US" sz="3200" dirty="0"/>
                  <a:t> and train a classifier to decide whether an instance belongs to </a:t>
                </a:r>
                <a14:m>
                  <m:oMath xmlns:m="http://schemas.openxmlformats.org/officeDocument/2006/math">
                    <m:r>
                      <a:rPr lang="en-US" sz="3200" i="1" dirty="0">
                        <a:latin typeface="Cambria Math" charset="0"/>
                      </a:rPr>
                      <m:t>𝐴</m:t>
                    </m:r>
                  </m:oMath>
                </a14:m>
                <a:r>
                  <a:rPr lang="en-US" sz="3200" dirty="0"/>
                  <a:t> or not</a:t>
                </a:r>
              </a:p>
              <a:p>
                <a:pPr marL="514350" indent="-514350">
                  <a:buAutoNum type="arabicPeriod"/>
                </a:pPr>
                <a:r>
                  <a:rPr lang="en-US" sz="3200" dirty="0"/>
                  <a:t>Select all instances in </a:t>
                </a:r>
                <a14:m>
                  <m:oMath xmlns:m="http://schemas.openxmlformats.org/officeDocument/2006/math">
                    <m:r>
                      <a:rPr lang="en-US" sz="3200" i="1" dirty="0">
                        <a:latin typeface="Cambria Math" charset="0"/>
                      </a:rPr>
                      <m:t>𝑈</m:t>
                    </m:r>
                    <m:r>
                      <a:rPr lang="en-US" sz="3200" i="1" dirty="0">
                        <a:latin typeface="Cambria Math" charset="0"/>
                      </a:rPr>
                      <m:t>2</m:t>
                    </m:r>
                  </m:oMath>
                </a14:m>
                <a:r>
                  <a:rPr lang="en-US" sz="3200" dirty="0"/>
                  <a:t> belonging to B: </a:t>
                </a:r>
                <a14:m>
                  <m:oMath xmlns:m="http://schemas.openxmlformats.org/officeDocument/2006/math">
                    <m:sSup>
                      <m:sSupPr>
                        <m:ctrlPr>
                          <a:rPr lang="en-US" sz="3200" i="1" dirty="0">
                            <a:latin typeface="Cambria Math" panose="02040503050406030204" pitchFamily="18" charset="0"/>
                          </a:rPr>
                        </m:ctrlPr>
                      </m:sSupPr>
                      <m:e>
                        <m:r>
                          <a:rPr lang="fr-CH" sz="3200" i="1" dirty="0">
                            <a:latin typeface="Cambria Math" charset="0"/>
                          </a:rPr>
                          <m:t>𝑈</m:t>
                        </m:r>
                        <m:r>
                          <a:rPr lang="fr-CH" sz="3200" i="1" dirty="0">
                            <a:latin typeface="Cambria Math" charset="0"/>
                          </a:rPr>
                          <m:t>2</m:t>
                        </m:r>
                      </m:e>
                      <m:sup>
                        <m:r>
                          <a:rPr lang="fr-CH" sz="3200" i="1" dirty="0">
                            <a:latin typeface="Cambria Math" charset="0"/>
                          </a:rPr>
                          <m:t>𝐵</m:t>
                        </m:r>
                      </m:sup>
                    </m:sSup>
                  </m:oMath>
                </a14:m>
                <a:endParaRPr lang="en-US" sz="3200" dirty="0"/>
              </a:p>
              <a:p>
                <a:pPr marL="514350" indent="-514350">
                  <a:buAutoNum type="arabicPeriod"/>
                </a:pPr>
                <a:r>
                  <a:rPr lang="en-US" sz="3200" dirty="0"/>
                  <a:t>Apply the classifier trained with </a:t>
                </a:r>
                <a14:m>
                  <m:oMath xmlns:m="http://schemas.openxmlformats.org/officeDocument/2006/math">
                    <m:r>
                      <a:rPr lang="en-US" sz="3200" i="1" dirty="0">
                        <a:latin typeface="Cambria Math" charset="0"/>
                      </a:rPr>
                      <m:t>𝑈</m:t>
                    </m:r>
                    <m:r>
                      <a:rPr lang="en-US" sz="3200" i="1" dirty="0">
                        <a:latin typeface="Cambria Math" charset="0"/>
                      </a:rPr>
                      <m:t>1 </m:t>
                    </m:r>
                  </m:oMath>
                </a14:m>
                <a:r>
                  <a:rPr lang="en-US" sz="3200" dirty="0"/>
                  <a:t>to all instances in</a:t>
                </a:r>
                <a14:m>
                  <m:oMath xmlns:m="http://schemas.openxmlformats.org/officeDocument/2006/math">
                    <m:sSup>
                      <m:sSupPr>
                        <m:ctrlPr>
                          <a:rPr lang="en-US" sz="3200" i="1" dirty="0">
                            <a:latin typeface="Cambria Math" panose="02040503050406030204" pitchFamily="18" charset="0"/>
                          </a:rPr>
                        </m:ctrlPr>
                      </m:sSupPr>
                      <m:e>
                        <m:r>
                          <a:rPr lang="fr-CH" sz="3200" b="0" i="1" dirty="0" smtClean="0">
                            <a:latin typeface="Cambria Math" charset="0"/>
                          </a:rPr>
                          <m:t> </m:t>
                        </m:r>
                        <m:r>
                          <a:rPr lang="fr-CH" sz="3200" i="1" dirty="0">
                            <a:latin typeface="Cambria Math" charset="0"/>
                          </a:rPr>
                          <m:t>𝑈</m:t>
                        </m:r>
                        <m:r>
                          <a:rPr lang="fr-CH" sz="3200" i="1" dirty="0">
                            <a:latin typeface="Cambria Math" charset="0"/>
                          </a:rPr>
                          <m:t>2</m:t>
                        </m:r>
                      </m:e>
                      <m:sup>
                        <m:r>
                          <a:rPr lang="fr-CH" sz="3200" i="1" dirty="0">
                            <a:latin typeface="Cambria Math" charset="0"/>
                          </a:rPr>
                          <m:t>𝐵</m:t>
                        </m:r>
                      </m:sup>
                    </m:sSup>
                  </m:oMath>
                </a14:m>
                <a:r>
                  <a:rPr lang="en-US" sz="3200" dirty="0"/>
                  <a:t> to produce set </a:t>
                </a:r>
                <a14:m>
                  <m:oMath xmlns:m="http://schemas.openxmlformats.org/officeDocument/2006/math">
                    <m:sSup>
                      <m:sSupPr>
                        <m:ctrlPr>
                          <a:rPr lang="en-US" sz="3200" i="1" dirty="0">
                            <a:latin typeface="Cambria Math" panose="02040503050406030204" pitchFamily="18" charset="0"/>
                          </a:rPr>
                        </m:ctrlPr>
                      </m:sSupPr>
                      <m:e>
                        <m:r>
                          <a:rPr lang="fr-CH" sz="3200" i="1" dirty="0">
                            <a:latin typeface="Cambria Math" charset="0"/>
                          </a:rPr>
                          <m:t>𝑈</m:t>
                        </m:r>
                        <m:r>
                          <a:rPr lang="fr-CH" sz="3200" i="1" dirty="0">
                            <a:latin typeface="Cambria Math" charset="0"/>
                          </a:rPr>
                          <m:t>2</m:t>
                        </m:r>
                      </m:e>
                      <m:sup>
                        <m:r>
                          <a:rPr lang="fr-CH" sz="3200" i="1" dirty="0">
                            <a:latin typeface="Cambria Math" charset="0"/>
                          </a:rPr>
                          <m:t>𝐴𝐵</m:t>
                        </m:r>
                      </m:sup>
                    </m:sSup>
                  </m:oMath>
                </a14:m>
                <a:endParaRPr lang="en-US" sz="3200" dirty="0"/>
              </a:p>
              <a:p>
                <a:pPr marL="514350" indent="-514350">
                  <a:buAutoNum type="arabicPeriod"/>
                </a:pPr>
                <a:r>
                  <a:rPr lang="en-US" sz="3200" dirty="0"/>
                  <a:t>Do the same with roles of A and B exchanged</a:t>
                </a:r>
              </a:p>
              <a:p>
                <a:pPr marL="514350" indent="-514350">
                  <a:buAutoNum type="arabicPeriod"/>
                </a:pPr>
                <a:r>
                  <a:rPr lang="en-US" sz="3200" dirty="0"/>
                  <a:t>Compute </a:t>
                </a:r>
                <a14:m>
                  <m:oMath xmlns:m="http://schemas.openxmlformats.org/officeDocument/2006/math">
                    <m:r>
                      <a:rPr lang="en-US" sz="3200" i="1" dirty="0">
                        <a:latin typeface="Cambria Math" charset="0"/>
                      </a:rPr>
                      <m:t>𝑃</m:t>
                    </m:r>
                    <m:d>
                      <m:dPr>
                        <m:ctrlPr>
                          <a:rPr lang="en-US" sz="3200" i="1" dirty="0">
                            <a:latin typeface="Cambria Math" panose="02040503050406030204" pitchFamily="18" charset="0"/>
                          </a:rPr>
                        </m:ctrlPr>
                      </m:dPr>
                      <m:e>
                        <m:r>
                          <a:rPr lang="en-US" sz="3200" i="1" dirty="0">
                            <a:latin typeface="Cambria Math" charset="0"/>
                          </a:rPr>
                          <m:t>𝐴</m:t>
                        </m:r>
                        <m:r>
                          <a:rPr lang="en-US" sz="3200" i="1" dirty="0">
                            <a:latin typeface="Cambria Math" charset="0"/>
                          </a:rPr>
                          <m:t>,</m:t>
                        </m:r>
                        <m:r>
                          <a:rPr lang="en-US" sz="3200" i="1" dirty="0">
                            <a:latin typeface="Cambria Math" charset="0"/>
                          </a:rPr>
                          <m:t>𝐵</m:t>
                        </m:r>
                      </m:e>
                    </m:d>
                    <m:r>
                      <a:rPr lang="fr-CH" sz="3200" i="1" dirty="0">
                        <a:latin typeface="Cambria Math" charset="0"/>
                      </a:rPr>
                      <m:t>=</m:t>
                    </m:r>
                    <m:f>
                      <m:fPr>
                        <m:ctrlPr>
                          <a:rPr lang="fr-CH" sz="3200" i="1" dirty="0">
                            <a:latin typeface="Cambria Math" panose="02040503050406030204" pitchFamily="18" charset="0"/>
                          </a:rPr>
                        </m:ctrlPr>
                      </m:fPr>
                      <m:num>
                        <m:d>
                          <m:dPr>
                            <m:begChr m:val="|"/>
                            <m:endChr m:val="|"/>
                            <m:ctrlPr>
                              <a:rPr lang="fr-CH" sz="3200" i="1" dirty="0">
                                <a:latin typeface="Cambria Math" panose="02040503050406030204" pitchFamily="18" charset="0"/>
                              </a:rPr>
                            </m:ctrlPr>
                          </m:dPr>
                          <m:e>
                            <m:sSup>
                              <m:sSupPr>
                                <m:ctrlPr>
                                  <a:rPr lang="en-US" sz="3200" i="1" dirty="0">
                                    <a:latin typeface="Cambria Math" panose="02040503050406030204" pitchFamily="18" charset="0"/>
                                  </a:rPr>
                                </m:ctrlPr>
                              </m:sSupPr>
                              <m:e>
                                <m:r>
                                  <a:rPr lang="fr-CH" sz="3200" i="1" dirty="0">
                                    <a:latin typeface="Cambria Math" charset="0"/>
                                  </a:rPr>
                                  <m:t>𝑈</m:t>
                                </m:r>
                                <m:r>
                                  <a:rPr lang="fr-CH" sz="3200" i="1" dirty="0">
                                    <a:latin typeface="Cambria Math" charset="0"/>
                                  </a:rPr>
                                  <m:t>1</m:t>
                                </m:r>
                              </m:e>
                              <m:sup>
                                <m:r>
                                  <a:rPr lang="fr-CH" sz="3200" i="1" dirty="0">
                                    <a:latin typeface="Cambria Math" charset="0"/>
                                  </a:rPr>
                                  <m:t>𝐴𝐵</m:t>
                                </m:r>
                              </m:sup>
                            </m:sSup>
                          </m:e>
                        </m:d>
                        <m:r>
                          <a:rPr lang="fr-CH" sz="3200" i="1" dirty="0">
                            <a:latin typeface="Cambria Math" charset="0"/>
                          </a:rPr>
                          <m:t>+</m:t>
                        </m:r>
                        <m:d>
                          <m:dPr>
                            <m:begChr m:val="|"/>
                            <m:endChr m:val="|"/>
                            <m:ctrlPr>
                              <a:rPr lang="fr-CH" sz="3200" i="1" dirty="0">
                                <a:latin typeface="Cambria Math" panose="02040503050406030204" pitchFamily="18" charset="0"/>
                              </a:rPr>
                            </m:ctrlPr>
                          </m:dPr>
                          <m:e>
                            <m:sSup>
                              <m:sSupPr>
                                <m:ctrlPr>
                                  <a:rPr lang="en-US" sz="3200" i="1" dirty="0">
                                    <a:latin typeface="Cambria Math" panose="02040503050406030204" pitchFamily="18" charset="0"/>
                                  </a:rPr>
                                </m:ctrlPr>
                              </m:sSupPr>
                              <m:e>
                                <m:r>
                                  <a:rPr lang="fr-CH" sz="3200" i="1" dirty="0">
                                    <a:latin typeface="Cambria Math" charset="0"/>
                                  </a:rPr>
                                  <m:t>𝑈</m:t>
                                </m:r>
                                <m:r>
                                  <a:rPr lang="fr-CH" sz="3200" i="1" dirty="0">
                                    <a:latin typeface="Cambria Math" charset="0"/>
                                  </a:rPr>
                                  <m:t>2</m:t>
                                </m:r>
                              </m:e>
                              <m:sup>
                                <m:r>
                                  <a:rPr lang="fr-CH" sz="3200" i="1" dirty="0">
                                    <a:latin typeface="Cambria Math" charset="0"/>
                                  </a:rPr>
                                  <m:t>𝐴𝐵</m:t>
                                </m:r>
                              </m:sup>
                            </m:sSup>
                          </m:e>
                        </m:d>
                      </m:num>
                      <m:den>
                        <m:d>
                          <m:dPr>
                            <m:begChr m:val="|"/>
                            <m:endChr m:val="|"/>
                            <m:ctrlPr>
                              <a:rPr lang="fr-CH" sz="3200" i="1" dirty="0">
                                <a:latin typeface="Cambria Math" panose="02040503050406030204" pitchFamily="18" charset="0"/>
                              </a:rPr>
                            </m:ctrlPr>
                          </m:dPr>
                          <m:e>
                            <m:r>
                              <a:rPr lang="fr-CH" sz="3200" i="1" dirty="0">
                                <a:latin typeface="Cambria Math" charset="0"/>
                              </a:rPr>
                              <m:t>𝑈</m:t>
                            </m:r>
                            <m:r>
                              <a:rPr lang="fr-CH" sz="3200" i="1" dirty="0">
                                <a:latin typeface="Cambria Math" charset="0"/>
                              </a:rPr>
                              <m:t>1</m:t>
                            </m:r>
                          </m:e>
                        </m:d>
                        <m:r>
                          <a:rPr lang="fr-CH" sz="3200" i="1" dirty="0">
                            <a:latin typeface="Cambria Math" charset="0"/>
                          </a:rPr>
                          <m:t>+</m:t>
                        </m:r>
                        <m:d>
                          <m:dPr>
                            <m:begChr m:val="|"/>
                            <m:endChr m:val="|"/>
                            <m:ctrlPr>
                              <a:rPr lang="fr-CH" sz="3200" i="1" dirty="0">
                                <a:latin typeface="Cambria Math" panose="02040503050406030204" pitchFamily="18" charset="0"/>
                              </a:rPr>
                            </m:ctrlPr>
                          </m:dPr>
                          <m:e>
                            <m:r>
                              <a:rPr lang="fr-CH" sz="3200" i="1" dirty="0">
                                <a:latin typeface="Cambria Math" charset="0"/>
                              </a:rPr>
                              <m:t>𝑈</m:t>
                            </m:r>
                            <m:r>
                              <a:rPr lang="fr-CH" sz="3200" i="1" dirty="0">
                                <a:latin typeface="Cambria Math" charset="0"/>
                              </a:rPr>
                              <m:t>2</m:t>
                            </m:r>
                          </m:e>
                        </m:d>
                      </m:den>
                    </m:f>
                  </m:oMath>
                </a14:m>
                <a:endParaRPr lang="en-US" sz="3200" dirty="0"/>
              </a:p>
              <a:p>
                <a:pPr marL="514350" indent="-514350">
                  <a:buAutoNum type="arabicPeriod"/>
                </a:pPr>
                <a:r>
                  <a:rPr lang="en-US" sz="3200" dirty="0"/>
                  <a:t>Compute similarly </a:t>
                </a:r>
                <a14:m>
                  <m:oMath xmlns:m="http://schemas.openxmlformats.org/officeDocument/2006/math">
                    <m:r>
                      <a:rPr lang="en-US" sz="3200" i="1" dirty="0">
                        <a:latin typeface="Cambria Math" charset="0"/>
                      </a:rPr>
                      <m:t>𝑃</m:t>
                    </m:r>
                    <m:d>
                      <m:dPr>
                        <m:ctrlPr>
                          <a:rPr lang="en-US" sz="3200" i="1" dirty="0">
                            <a:latin typeface="Cambria Math" panose="02040503050406030204" pitchFamily="18" charset="0"/>
                          </a:rPr>
                        </m:ctrlPr>
                      </m:dPr>
                      <m:e>
                        <m:r>
                          <a:rPr lang="en-US" sz="3200" i="1" dirty="0">
                            <a:latin typeface="Cambria Math" charset="0"/>
                          </a:rPr>
                          <m:t>𝐴</m:t>
                        </m:r>
                        <m:r>
                          <a:rPr lang="en-US" sz="3200" i="1" dirty="0">
                            <a:latin typeface="Cambria Math" charset="0"/>
                          </a:rPr>
                          <m:t>,</m:t>
                        </m:r>
                        <m:acc>
                          <m:accPr>
                            <m:chr m:val="̅"/>
                            <m:ctrlPr>
                              <a:rPr lang="en-US" sz="3200" i="1" dirty="0">
                                <a:latin typeface="Cambria Math" panose="02040503050406030204" pitchFamily="18" charset="0"/>
                              </a:rPr>
                            </m:ctrlPr>
                          </m:accPr>
                          <m:e>
                            <m:r>
                              <a:rPr lang="fr-CH" sz="3200" i="1" dirty="0">
                                <a:latin typeface="Cambria Math" charset="0"/>
                              </a:rPr>
                              <m:t>𝐵</m:t>
                            </m:r>
                          </m:e>
                        </m:acc>
                      </m:e>
                    </m:d>
                  </m:oMath>
                </a14:m>
                <a:r>
                  <a:rPr lang="en-US" sz="3200" dirty="0"/>
                  <a:t> etc</a:t>
                </a:r>
              </a:p>
              <a:p>
                <a:pPr marL="514350" indent="-514350">
                  <a:buFontTx/>
                  <a:buAutoNum type="arabicPeriod"/>
                </a:pPr>
                <a:r>
                  <a:rPr lang="en-US" sz="3200" dirty="0"/>
                  <a:t>Then compute </a:t>
                </a:r>
                <a14:m>
                  <m:oMath xmlns:m="http://schemas.openxmlformats.org/officeDocument/2006/math">
                    <m:r>
                      <a:rPr lang="fr-CH" sz="3200" i="1">
                        <a:latin typeface="Cambria Math" charset="0"/>
                      </a:rPr>
                      <m:t>𝑠𝑖𝑚</m:t>
                    </m:r>
                    <m:d>
                      <m:dPr>
                        <m:ctrlPr>
                          <a:rPr lang="fr-CH" sz="3200" i="1">
                            <a:latin typeface="Cambria Math" panose="02040503050406030204" pitchFamily="18" charset="0"/>
                          </a:rPr>
                        </m:ctrlPr>
                      </m:dPr>
                      <m:e>
                        <m:r>
                          <a:rPr lang="fr-CH" sz="3200" i="1">
                            <a:latin typeface="Cambria Math" charset="0"/>
                          </a:rPr>
                          <m:t>𝐴</m:t>
                        </m:r>
                        <m:r>
                          <a:rPr lang="fr-CH" sz="3200" i="1">
                            <a:latin typeface="Cambria Math" charset="0"/>
                          </a:rPr>
                          <m:t>,</m:t>
                        </m:r>
                        <m:r>
                          <a:rPr lang="fr-CH" sz="3200" i="1">
                            <a:latin typeface="Cambria Math" charset="0"/>
                          </a:rPr>
                          <m:t>𝐵</m:t>
                        </m:r>
                      </m:e>
                    </m:d>
                  </m:oMath>
                </a14:m>
                <a:r>
                  <a:rPr lang="en-US" sz="3200" dirty="0"/>
                  <a:t> = </a:t>
                </a:r>
                <a14:m>
                  <m:oMath xmlns:m="http://schemas.openxmlformats.org/officeDocument/2006/math">
                    <m:f>
                      <m:fPr>
                        <m:ctrlPr>
                          <a:rPr lang="en-US" sz="3200" i="1" dirty="0">
                            <a:latin typeface="Cambria Math" panose="02040503050406030204" pitchFamily="18" charset="0"/>
                          </a:rPr>
                        </m:ctrlPr>
                      </m:fPr>
                      <m:num>
                        <m:r>
                          <a:rPr lang="fr-CH" sz="3200" i="1" dirty="0">
                            <a:latin typeface="Cambria Math" charset="0"/>
                          </a:rPr>
                          <m:t>𝑃</m:t>
                        </m:r>
                        <m:r>
                          <a:rPr lang="fr-CH" sz="3200" i="1" dirty="0">
                            <a:latin typeface="Cambria Math" charset="0"/>
                          </a:rPr>
                          <m:t>(</m:t>
                        </m:r>
                        <m:r>
                          <a:rPr lang="fr-CH" sz="3200" i="1" dirty="0">
                            <a:latin typeface="Cambria Math" charset="0"/>
                          </a:rPr>
                          <m:t>𝐴</m:t>
                        </m:r>
                        <m:r>
                          <a:rPr lang="fr-CH" sz="3200" i="1" dirty="0">
                            <a:latin typeface="Cambria Math" charset="0"/>
                          </a:rPr>
                          <m:t>,</m:t>
                        </m:r>
                        <m:r>
                          <a:rPr lang="fr-CH" sz="3200" i="1" dirty="0">
                            <a:latin typeface="Cambria Math" charset="0"/>
                            <a:ea typeface="Cambria Math" charset="0"/>
                            <a:cs typeface="Cambria Math" charset="0"/>
                          </a:rPr>
                          <m:t>𝐵</m:t>
                        </m:r>
                        <m:r>
                          <a:rPr lang="fr-CH" sz="3200" i="1" dirty="0">
                            <a:latin typeface="Cambria Math" charset="0"/>
                            <a:ea typeface="Cambria Math" charset="0"/>
                            <a:cs typeface="Cambria Math" charset="0"/>
                          </a:rPr>
                          <m:t>)</m:t>
                        </m:r>
                      </m:num>
                      <m:den>
                        <m:r>
                          <a:rPr lang="fr-CH" sz="3200" i="1" dirty="0">
                            <a:latin typeface="Cambria Math" charset="0"/>
                            <a:ea typeface="Cambria Math" charset="0"/>
                            <a:cs typeface="Cambria Math" charset="0"/>
                          </a:rPr>
                          <m:t>(</m:t>
                        </m:r>
                        <m:r>
                          <a:rPr lang="fr-CH" sz="3200" i="1" dirty="0">
                            <a:latin typeface="Cambria Math" charset="0"/>
                          </a:rPr>
                          <m:t>𝑃</m:t>
                        </m:r>
                        <m:d>
                          <m:dPr>
                            <m:ctrlPr>
                              <a:rPr lang="fr-CH" sz="3200" i="1" dirty="0">
                                <a:latin typeface="Cambria Math" panose="02040503050406030204" pitchFamily="18" charset="0"/>
                              </a:rPr>
                            </m:ctrlPr>
                          </m:dPr>
                          <m:e>
                            <m:r>
                              <a:rPr lang="fr-CH" sz="3200" i="1" dirty="0">
                                <a:latin typeface="Cambria Math" charset="0"/>
                              </a:rPr>
                              <m:t>𝐴</m:t>
                            </m:r>
                            <m:r>
                              <a:rPr lang="fr-CH" sz="3200" i="1" dirty="0">
                                <a:latin typeface="Cambria Math" charset="0"/>
                              </a:rPr>
                              <m:t>,</m:t>
                            </m:r>
                            <m:r>
                              <a:rPr lang="fr-CH" sz="3200" i="1" dirty="0">
                                <a:latin typeface="Cambria Math" charset="0"/>
                              </a:rPr>
                              <m:t>𝐵</m:t>
                            </m:r>
                          </m:e>
                        </m:d>
                        <m:r>
                          <a:rPr lang="fr-CH" sz="3200" i="1" dirty="0">
                            <a:latin typeface="Cambria Math" charset="0"/>
                            <a:ea typeface="Cambria Math" charset="0"/>
                            <a:cs typeface="Cambria Math" charset="0"/>
                          </a:rPr>
                          <m:t>+</m:t>
                        </m:r>
                        <m:r>
                          <a:rPr lang="fr-CH" sz="3200" i="1" dirty="0">
                            <a:latin typeface="Cambria Math" charset="0"/>
                            <a:ea typeface="Cambria Math" charset="0"/>
                            <a:cs typeface="Cambria Math" charset="0"/>
                          </a:rPr>
                          <m:t>𝑃</m:t>
                        </m:r>
                        <m:d>
                          <m:dPr>
                            <m:ctrlPr>
                              <a:rPr lang="fr-CH" sz="3200" i="1" dirty="0">
                                <a:latin typeface="Cambria Math" panose="02040503050406030204" pitchFamily="18" charset="0"/>
                                <a:ea typeface="Cambria Math" charset="0"/>
                                <a:cs typeface="Cambria Math" charset="0"/>
                              </a:rPr>
                            </m:ctrlPr>
                          </m:dPr>
                          <m:e>
                            <m:acc>
                              <m:accPr>
                                <m:chr m:val="̅"/>
                                <m:ctrlPr>
                                  <a:rPr lang="fr-CH" sz="3200" i="1" dirty="0">
                                    <a:latin typeface="Cambria Math" panose="02040503050406030204" pitchFamily="18" charset="0"/>
                                    <a:ea typeface="Cambria Math" charset="0"/>
                                    <a:cs typeface="Cambria Math" charset="0"/>
                                  </a:rPr>
                                </m:ctrlPr>
                              </m:accPr>
                              <m:e>
                                <m:r>
                                  <a:rPr lang="fr-CH" sz="3200" i="1" dirty="0">
                                    <a:latin typeface="Cambria Math" charset="0"/>
                                    <a:ea typeface="Cambria Math" charset="0"/>
                                    <a:cs typeface="Cambria Math" charset="0"/>
                                  </a:rPr>
                                  <m:t>𝐴</m:t>
                                </m:r>
                                <m:r>
                                  <a:rPr lang="fr-CH" sz="3200" i="1" dirty="0">
                                    <a:latin typeface="Cambria Math" charset="0"/>
                                    <a:ea typeface="Cambria Math" charset="0"/>
                                    <a:cs typeface="Cambria Math" charset="0"/>
                                  </a:rPr>
                                  <m:t>,</m:t>
                                </m:r>
                              </m:e>
                            </m:acc>
                            <m:r>
                              <a:rPr lang="fr-CH" sz="3200" i="1" dirty="0">
                                <a:latin typeface="Cambria Math" charset="0"/>
                              </a:rPr>
                              <m:t>𝐵</m:t>
                            </m:r>
                          </m:e>
                        </m:d>
                        <m:r>
                          <a:rPr lang="fr-CH" sz="3200" i="1" dirty="0">
                            <a:latin typeface="Cambria Math" charset="0"/>
                          </a:rPr>
                          <m:t>+</m:t>
                        </m:r>
                        <m:r>
                          <a:rPr lang="fr-CH" sz="3200" i="1" dirty="0">
                            <a:latin typeface="Cambria Math" charset="0"/>
                          </a:rPr>
                          <m:t>𝑃</m:t>
                        </m:r>
                        <m:d>
                          <m:dPr>
                            <m:ctrlPr>
                              <a:rPr lang="fr-CH" sz="3200" i="1" dirty="0">
                                <a:latin typeface="Cambria Math" panose="02040503050406030204" pitchFamily="18" charset="0"/>
                              </a:rPr>
                            </m:ctrlPr>
                          </m:dPr>
                          <m:e>
                            <m:r>
                              <a:rPr lang="fr-CH" sz="3200" i="1" dirty="0">
                                <a:latin typeface="Cambria Math" charset="0"/>
                              </a:rPr>
                              <m:t>𝐴</m:t>
                            </m:r>
                            <m:r>
                              <a:rPr lang="fr-CH" sz="3200" i="1" dirty="0">
                                <a:latin typeface="Cambria Math" charset="0"/>
                              </a:rPr>
                              <m:t>,</m:t>
                            </m:r>
                            <m:acc>
                              <m:accPr>
                                <m:chr m:val="̅"/>
                                <m:ctrlPr>
                                  <a:rPr lang="fr-CH" sz="3200" i="1" dirty="0">
                                    <a:latin typeface="Cambria Math" panose="02040503050406030204" pitchFamily="18" charset="0"/>
                                  </a:rPr>
                                </m:ctrlPr>
                              </m:accPr>
                              <m:e>
                                <m:r>
                                  <a:rPr lang="fr-CH" sz="3200" i="1" dirty="0">
                                    <a:latin typeface="Cambria Math" charset="0"/>
                                  </a:rPr>
                                  <m:t>𝐵</m:t>
                                </m:r>
                              </m:e>
                            </m:acc>
                          </m:e>
                        </m:d>
                        <m:r>
                          <a:rPr lang="fr-CH" sz="3200" i="1" dirty="0">
                            <a:latin typeface="Cambria Math" charset="0"/>
                          </a:rPr>
                          <m:t>)</m:t>
                        </m:r>
                      </m:den>
                    </m:f>
                  </m:oMath>
                </a14:m>
                <a:endParaRPr lang="en-US" sz="3200" dirty="0"/>
              </a:p>
              <a:p>
                <a:pPr marL="514350" indent="-514350">
                  <a:buAutoNum type="arabicPeriod"/>
                </a:pPr>
                <a:endParaRPr lang="en-US" sz="3200" dirty="0"/>
              </a:p>
              <a:p>
                <a:pPr marL="514350" indent="-514350">
                  <a:buAutoNum type="arabicPeriod"/>
                </a:pPr>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5" t="-1092" r="-1880" b="-2183"/>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89829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Mapping</a:t>
            </a:r>
          </a:p>
        </p:txBody>
      </p:sp>
      <p:sp>
        <p:nvSpPr>
          <p:cNvPr id="3" name="Content Placeholder 2"/>
          <p:cNvSpPr>
            <a:spLocks noGrp="1"/>
          </p:cNvSpPr>
          <p:nvPr>
            <p:ph idx="1"/>
          </p:nvPr>
        </p:nvSpPr>
        <p:spPr>
          <a:xfrm>
            <a:off x="233048" y="1549485"/>
            <a:ext cx="11179191" cy="5809192"/>
          </a:xfrm>
        </p:spPr>
        <p:txBody>
          <a:bodyPr>
            <a:normAutofit fontScale="92500" lnSpcReduction="10000"/>
          </a:bodyPr>
          <a:lstStyle/>
          <a:p>
            <a:r>
              <a:rPr lang="en-US"/>
              <a:t>With the </a:t>
            </a:r>
            <a:r>
              <a:rPr lang="en-US" dirty="0"/>
              <a:t>similarity values</a:t>
            </a:r>
            <a:r>
              <a:rPr lang="en-US"/>
              <a:t>, alternative </a:t>
            </a:r>
            <a:r>
              <a:rPr lang="en-US" dirty="0"/>
              <a:t>class </a:t>
            </a:r>
            <a:r>
              <a:rPr lang="en-US"/>
              <a:t>mappings are possible</a:t>
            </a:r>
            <a:endParaRPr lang="en-US" dirty="0"/>
          </a:p>
          <a:p>
            <a:r>
              <a:rPr lang="en-US" dirty="0"/>
              <a:t>Naïve approach</a:t>
            </a:r>
          </a:p>
          <a:p>
            <a:pPr lvl="1"/>
            <a:r>
              <a:rPr lang="en-US" dirty="0"/>
              <a:t>Order matchings by probability</a:t>
            </a:r>
          </a:p>
          <a:p>
            <a:pPr lvl="1"/>
            <a:r>
              <a:rPr lang="en-US" dirty="0"/>
              <a:t>Choose the most probable matching and produce a mapping among the classes</a:t>
            </a:r>
          </a:p>
          <a:p>
            <a:pPr lvl="1"/>
            <a:r>
              <a:rPr lang="en-US" dirty="0"/>
              <a:t>Remove the mapped classes</a:t>
            </a:r>
          </a:p>
          <a:p>
            <a:pPr lvl="1"/>
            <a:r>
              <a:rPr lang="en-US" dirty="0"/>
              <a:t>Choose the next most probable matching and repeat</a:t>
            </a:r>
          </a:p>
          <a:p>
            <a:r>
              <a:rPr lang="en-US" dirty="0"/>
              <a:t>Drawback</a:t>
            </a:r>
          </a:p>
          <a:p>
            <a:pPr lvl="1"/>
            <a:r>
              <a:rPr lang="en-US" dirty="0"/>
              <a:t>Obvious consistency constraints may be violated, e.g., if all children of a class are mapped, then also their parent class should be mapped</a:t>
            </a:r>
          </a:p>
          <a:p>
            <a:pPr lvl="1"/>
            <a:r>
              <a:rPr lang="en-US" dirty="0"/>
              <a:t>Solution: more sophisticated mapping algorithms that incorporate such general and domain-specific constraints (research problem)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5710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a:t>Pershina, Maria, Yifan He, and Ralph Grishman. "Personalized page rank for named entity disambiguation." </a:t>
            </a:r>
            <a:r>
              <a:rPr lang="en-GB" sz="2000" i="1"/>
              <a:t>Proceedings of the 2015 Conference of the North American Chapter of the Association for Computational Linguistics: Human Language Technologies</a:t>
            </a:r>
            <a:r>
              <a:rPr lang="en-GB" sz="2000"/>
              <a:t>. 2015.</a:t>
            </a:r>
          </a:p>
          <a:p>
            <a:pPr lvl="1"/>
            <a:r>
              <a:rPr lang="en-GB" sz="2000"/>
              <a:t>Talukdar, Partha Pratim, and Koby Crammer. "New regularized algorithms for transductive learning." </a:t>
            </a:r>
            <a:r>
              <a:rPr lang="en-GB" sz="2000" i="1"/>
              <a:t>Joint European Conference on Machine Learning and Knowledge Discovery in Databases</a:t>
            </a:r>
            <a:r>
              <a:rPr lang="en-GB" sz="200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92978" y="1426797"/>
            <a:ext cx="1663276" cy="369332"/>
          </a:xfrm>
          <a:prstGeom prst="rect">
            <a:avLst/>
          </a:prstGeom>
          <a:noFill/>
        </p:spPr>
        <p:txBody>
          <a:bodyPr wrap="none" rtlCol="0">
            <a:spAutoFit/>
          </a:bodyPr>
          <a:lstStyle/>
          <a:p>
            <a:r>
              <a:rPr lang="en-US" sz="1800" i="1"/>
              <a:t>m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55697" y="6995554"/>
            <a:ext cx="1209690" cy="369332"/>
          </a:xfrm>
          <a:prstGeom prst="rect">
            <a:avLst/>
          </a:prstGeom>
          <a:noFill/>
        </p:spPr>
        <p:txBody>
          <a:bodyPr wrap="none" rtlCol="0">
            <a:spAutoFit/>
          </a:bodyPr>
          <a:lstStyle/>
          <a:p>
            <a:r>
              <a:rPr lang="en-US" sz="1800" i="1"/>
              <a:t>m’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1419664" y="2227905"/>
            <a:ext cx="1091967" cy="400110"/>
          </a:xfrm>
          <a:prstGeom prst="rect">
            <a:avLst/>
          </a:prstGeom>
          <a:noFill/>
        </p:spPr>
        <p:txBody>
          <a:bodyPr wrap="none" rtlCol="0">
            <a:spAutoFit/>
          </a:bodyPr>
          <a:lstStyle/>
          <a:p>
            <a:r>
              <a:rPr lang="en-US" sz="2000"/>
              <a:t>e = (c,m)</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259462" y="6037331"/>
            <a:ext cx="1160126" cy="400110"/>
          </a:xfrm>
          <a:prstGeom prst="rect">
            <a:avLst/>
          </a:prstGeom>
          <a:noFill/>
        </p:spPr>
        <p:txBody>
          <a:bodyPr wrap="none" rtlCol="0">
            <a:spAutoFit/>
          </a:bodyPr>
          <a:lstStyle/>
          <a:p>
            <a:r>
              <a:rPr lang="en-US" sz="2000"/>
              <a:t>s = (c’,m’)</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4705577" y="6615944"/>
            <a:ext cx="3917611" cy="707886"/>
          </a:xfrm>
          <a:prstGeom prst="rect">
            <a:avLst/>
          </a:prstGeom>
          <a:noFill/>
        </p:spPr>
        <p:txBody>
          <a:bodyPr wrap="none" rtlCol="0">
            <a:spAutoFit/>
          </a:bodyPr>
          <a:lstStyle/>
          <a:p>
            <a:r>
              <a:rPr lang="en-US" sz="2000"/>
              <a:t>Possible interpretations of mention </a:t>
            </a:r>
          </a:p>
          <a:p>
            <a:r>
              <a:rPr lang="en-US" sz="2000"/>
              <a:t>in the knowledge base</a:t>
            </a:r>
          </a:p>
        </p:txBody>
      </p:sp>
    </p:spTree>
    <p:extLst>
      <p:ext uri="{BB962C8B-B14F-4D97-AF65-F5344CB8AC3E}">
        <p14:creationId xmlns:p14="http://schemas.microsoft.com/office/powerpoint/2010/main" val="83633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1815882"/>
          </a:xfrm>
          <a:prstGeom prst="rect">
            <a:avLst/>
          </a:prstGeom>
          <a:noFill/>
        </p:spPr>
        <p:txBody>
          <a:bodyPr wrap="none" rtlCol="0">
            <a:spAutoFit/>
          </a:bodyPr>
          <a:lstStyle/>
          <a:p>
            <a:r>
              <a:rPr lang="en-US" sz="2800"/>
              <a:t>How well does the choice of node s </a:t>
            </a:r>
          </a:p>
          <a:p>
            <a:r>
              <a:rPr lang="en-US" sz="2800"/>
              <a:t>support the presence of node e?</a:t>
            </a:r>
          </a:p>
          <a:p>
            <a:endParaRPr lang="en-US" sz="2800"/>
          </a:p>
          <a:p>
            <a:r>
              <a:rPr lang="en-US" sz="2800"/>
              <a:t>Other formulation: How relevant is node e for node s?</a:t>
            </a:r>
          </a:p>
        </p:txBody>
      </p:sp>
    </p:spTree>
    <p:extLst>
      <p:ext uri="{BB962C8B-B14F-4D97-AF65-F5344CB8AC3E}">
        <p14:creationId xmlns:p14="http://schemas.microsoft.com/office/powerpoint/2010/main" val="173485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a:t>Same as PageRank, except that random jumps are always back to the same node (or same set of nodes)</a:t>
                </a:r>
              </a:p>
              <a:p>
                <a:pPr marL="457200" indent="-457200">
                  <a:buFont typeface="Arial" panose="020B0604020202020204" pitchFamily="34" charset="0"/>
                  <a:buChar char="•"/>
                </a:pPr>
                <a:r>
                  <a:rPr lang="en-US"/>
                  <a:t>Original motivation: use personal bookmark list as source of rank</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fr-CH" b="0" i="1">
                              <a:latin typeface="Cambria Math" panose="02040503050406030204" pitchFamily="18" charset="0"/>
                            </a:rPr>
                            <m:t>𝑝</m:t>
                          </m:r>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fr-CH" i="1">
                                  <a:latin typeface="Cambria Math" panose="02040503050406030204" pitchFamily="18" charset="0"/>
                                </a:rPr>
                                <m:t>𝑝</m:t>
                              </m:r>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r>
                                <a:rPr lang="fr-CH" b="0" i="1">
                                  <a:latin typeface="Cambria Math" panose="02040503050406030204" pitchFamily="18" charset="0"/>
                                </a:rPr>
                                <m:t>𝑒</m:t>
                              </m:r>
                            </m:e>
                          </m:acc>
                        </m:e>
                      </m:d>
                    </m:oMath>
                    <m:oMath xmlns:m="http://schemas.openxmlformats.org/officeDocument/2006/math">
                      <m:acc>
                        <m:accPr>
                          <m:chr m:val="⃗"/>
                          <m:ctrlPr>
                            <a:rPr lang="en-US" i="1">
                              <a:latin typeface="Cambria Math" panose="02040503050406030204" pitchFamily="18" charset="0"/>
                            </a:rPr>
                          </m:ctrlPr>
                        </m:accPr>
                        <m:e>
                          <m:r>
                            <a:rPr lang="fr-CH" i="1">
                              <a:latin typeface="Cambria Math" panose="02040503050406030204" pitchFamily="18" charset="0"/>
                            </a:rPr>
                            <m:t>𝑒</m:t>
                          </m:r>
                        </m:e>
                      </m:acc>
                      <m:r>
                        <a:rPr lang="fr-CH" b="0" i="0">
                          <a:latin typeface="Cambria Math" panose="02040503050406030204" pitchFamily="18" charset="0"/>
                        </a:rPr>
                        <m:t>=(1,0,0,….,0)</m:t>
                      </m:r>
                    </m:oMath>
                  </m:oMathPara>
                </a14:m>
                <a:endParaRPr lang="fr-CH"/>
              </a:p>
              <a:p>
                <a:r>
                  <a:rPr lang="en-US"/>
                  <a:t>Can be computed using Monte Carlo method</a:t>
                </a:r>
              </a:p>
              <a:p>
                <a:pPr marL="457200" indent="-457200">
                  <a:buFontTx/>
                  <a:buChar char="-"/>
                </a:pPr>
                <a:r>
                  <a:rPr lang="en-US"/>
                  <a:t>Perform multiple independent random walks</a:t>
                </a:r>
              </a:p>
              <a:p>
                <a:pPr marL="457200" indent="-457200">
                  <a:buFontTx/>
                  <a:buChar char="-"/>
                </a:pPr>
                <a:r>
                  <a:rPr lang="en-US"/>
                  <a:t>Compute distribution of end points of random walks</a:t>
                </a:r>
              </a:p>
              <a:p>
                <a:endParaRPr lang="en-US"/>
              </a:p>
              <a:p>
                <a:endParaRPr lang="en-US"/>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410" t="-1310" r="-2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34894</TotalTime>
  <Words>7086</Words>
  <Application>Microsoft Macintosh PowerPoint</Application>
  <PresentationFormat>Custom</PresentationFormat>
  <Paragraphs>627</Paragraphs>
  <Slides>63</Slides>
  <Notes>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Cambria Math</vt:lpstr>
      <vt:lpstr>Comic Sans MS</vt:lpstr>
      <vt:lpstr>Courier</vt:lpstr>
      <vt:lpstr>Tempus Sans ITC</vt:lpstr>
      <vt:lpstr>Times New Roman</vt:lpstr>
      <vt:lpstr>Verdana</vt:lpstr>
      <vt:lpstr>Wingdings</vt:lpstr>
      <vt:lpstr>part1 XML</vt:lpstr>
      <vt:lpstr>Knowledge Inference</vt:lpstr>
      <vt:lpstr>Basic Questions in Knowledge Inference</vt:lpstr>
      <vt:lpstr>1. Entity Disambiguation</vt:lpstr>
      <vt:lpstr>Entity Disambiguation </vt:lpstr>
      <vt:lpstr>Challenge</vt:lpstr>
      <vt:lpstr>Sources of Information</vt:lpstr>
      <vt:lpstr>Entity Graph</vt:lpstr>
      <vt:lpstr>Coherence</vt:lpstr>
      <vt:lpstr>Personalized PageRank</vt:lpstr>
      <vt:lpstr>PPR on Entity Graph</vt:lpstr>
      <vt:lpstr>Approach</vt:lpstr>
      <vt:lpstr>Contributing Nodes</vt:lpstr>
      <vt:lpstr>Example: Contributorse</vt:lpstr>
      <vt:lpstr>Considering Popularity</vt:lpstr>
      <vt:lpstr>Some Results</vt:lpstr>
      <vt:lpstr>Which is false?</vt:lpstr>
      <vt:lpstr>Which nodes cannot contribute to the score of a mention linked to a concept?</vt:lpstr>
      <vt:lpstr>2. Label Propagation</vt:lpstr>
      <vt:lpstr>Inferring Attribute Values</vt:lpstr>
      <vt:lpstr>Propagating Attribute Values</vt:lpstr>
      <vt:lpstr>Model</vt:lpstr>
      <vt:lpstr>Label Inference</vt:lpstr>
      <vt:lpstr>Adding Pre-existing Knowledge</vt:lpstr>
      <vt:lpstr>Label Propagation Algorithm</vt:lpstr>
      <vt:lpstr>Determining the Probabilities </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lpstr>3. Link Prediction</vt:lpstr>
      <vt:lpstr>Knowledge Base Completion</vt:lpstr>
      <vt:lpstr>Observation on Word Embeddings</vt:lpstr>
      <vt:lpstr>Relations in Word Embeddings</vt:lpstr>
      <vt:lpstr>Model</vt:lpstr>
      <vt:lpstr>Learning the Model</vt:lpstr>
      <vt:lpstr>TransE Model</vt:lpstr>
      <vt:lpstr>Performing SGD</vt:lpstr>
      <vt:lpstr>Qualitative Results</vt:lpstr>
      <vt:lpstr>Alternative Models</vt:lpstr>
      <vt:lpstr>Which is true? The score function f(h,r,t) …</vt:lpstr>
      <vt:lpstr>4. Data integration</vt:lpstr>
      <vt:lpstr>Key Tasks in Distributed Information Management</vt:lpstr>
      <vt:lpstr>Schema Matching</vt:lpstr>
      <vt:lpstr>Schema Matching Approaches</vt:lpstr>
      <vt:lpstr>Schema Matching Tools</vt:lpstr>
      <vt:lpstr>The Problem</vt:lpstr>
      <vt:lpstr>Example</vt:lpstr>
      <vt:lpstr>Universe of a Database</vt:lpstr>
      <vt:lpstr>Similarity of Classes</vt:lpstr>
      <vt:lpstr>Example</vt:lpstr>
      <vt:lpstr>Problem 1</vt:lpstr>
      <vt:lpstr>Problem 2</vt:lpstr>
      <vt:lpstr>Complex Features of Classes</vt:lpstr>
      <vt:lpstr>Content Feature of Classes</vt:lpstr>
      <vt:lpstr>Finding Corresponding Classes</vt:lpstr>
      <vt:lpstr>Probabilistic Approach</vt:lpstr>
      <vt:lpstr>Naïve Bayes Classifier</vt:lpstr>
      <vt:lpstr>Example</vt:lpstr>
      <vt:lpstr>Computing Similarity between Classes A and B</vt:lpstr>
      <vt:lpstr>Node Mapping</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648</cp:revision>
  <cp:lastPrinted>2014-03-05T20:55:21Z</cp:lastPrinted>
  <dcterms:created xsi:type="dcterms:W3CDTF">2002-10-01T12:44:42Z</dcterms:created>
  <dcterms:modified xsi:type="dcterms:W3CDTF">2020-05-21T08:31:05Z</dcterms:modified>
</cp:coreProperties>
</file>